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3"/>
  </p:notesMasterIdLst>
  <p:sldIdLst>
    <p:sldId id="1137" r:id="rId3"/>
    <p:sldId id="1159" r:id="rId4"/>
    <p:sldId id="1160" r:id="rId5"/>
    <p:sldId id="315" r:id="rId6"/>
    <p:sldId id="380" r:id="rId7"/>
    <p:sldId id="382" r:id="rId8"/>
    <p:sldId id="383" r:id="rId9"/>
    <p:sldId id="384" r:id="rId10"/>
    <p:sldId id="260" r:id="rId11"/>
    <p:sldId id="385" r:id="rId12"/>
    <p:sldId id="261" r:id="rId13"/>
    <p:sldId id="262" r:id="rId14"/>
    <p:sldId id="285" r:id="rId15"/>
    <p:sldId id="387" r:id="rId16"/>
    <p:sldId id="388" r:id="rId17"/>
    <p:sldId id="389" r:id="rId18"/>
    <p:sldId id="391" r:id="rId19"/>
    <p:sldId id="390" r:id="rId20"/>
    <p:sldId id="392" r:id="rId21"/>
    <p:sldId id="2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5"/>
    <p:restoredTop sz="94694"/>
  </p:normalViewPr>
  <p:slideViewPr>
    <p:cSldViewPr snapToGrid="0" snapToObjects="1">
      <p:cViewPr varScale="1">
        <p:scale>
          <a:sx n="162" d="100"/>
          <a:sy n="162" d="100"/>
        </p:scale>
        <p:origin x="21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B00E6-6A50-6440-B858-2BD86E91C86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CA67D-2F71-2245-9620-553A6F75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4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FB32A3AE-A40C-E745-A466-C34D64D4BACE}" type="slidenum">
              <a:rPr lang="en-US" smtClean="0"/>
              <a:t>13</a:t>
            </a:fld>
            <a:fld id="{DA07B8FA-366B-CD4D-9605-99BAB9E8D09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7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DBDD-EFD1-F249-A455-7DDD5F3EF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FBC94-0411-CD40-B096-21284163F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5000-799A-2546-AD20-D7701F79B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01815-EE23-1F4A-9390-F05A6E5C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2B06C-2CFC-7243-B871-6007528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5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397B-872D-F642-9EE4-F4A26374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082ED-0AD5-CD49-B7C8-7F7EE1A8D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97332-5DCC-AC45-A952-C626DD57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FE74E-8351-194C-A69D-C5D8759F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CC31-CBD7-8F46-B74C-4ACCF8B4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9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FC027-4E1B-7F41-BCFD-28F8BC343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BF64D-33B5-2044-B063-88A1F685C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03E8-5371-524D-B452-957B184B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C7033-4999-ED4F-82CE-E9EFEBD8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2F21-E9C7-CE48-8431-5AD4FCE2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7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60228" y="4669934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60228" y="2531005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60227" y="4492309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4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12192000" cy="184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B85F-8B95-BF4E-AF46-470CFA19A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166" y="475011"/>
            <a:ext cx="2867942" cy="54900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92142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6275" y="1802379"/>
            <a:ext cx="6929438" cy="503078"/>
          </a:xfrm>
        </p:spPr>
        <p:txBody>
          <a:bodyPr tIns="0" bIns="0" anchor="b">
            <a:noAutofit/>
          </a:bodyPr>
          <a:lstStyle>
            <a:lvl1pPr>
              <a:defRPr sz="28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86275" y="2323010"/>
            <a:ext cx="6929438" cy="347781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20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6275" y="4777792"/>
            <a:ext cx="6929438" cy="1481430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86275" y="4301833"/>
            <a:ext cx="6929438" cy="423691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213" y="1862138"/>
            <a:ext cx="3371850" cy="43830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86275" y="2723059"/>
            <a:ext cx="6929438" cy="1359665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400" dirty="0"/>
            </a:lvl1pPr>
          </a:lstStyle>
          <a:p>
            <a:pPr marL="346075" lvl="0" indent="-346075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40592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34679" y="-3320"/>
            <a:ext cx="12467112" cy="6864863"/>
            <a:chOff x="-134679" y="-3320"/>
            <a:chExt cx="12467112" cy="6861319"/>
          </a:xfrm>
        </p:grpSpPr>
        <p:sp>
          <p:nvSpPr>
            <p:cNvPr id="79" name="Google Shape;79;p15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8703735" y="0"/>
            <a:ext cx="3488267" cy="745067"/>
            <a:chOff x="8703734" y="0"/>
            <a:chExt cx="3488266" cy="745067"/>
          </a:xfrm>
        </p:grpSpPr>
        <p:sp>
          <p:nvSpPr>
            <p:cNvPr id="92" name="Google Shape;92;p15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4633270" y="-3319"/>
            <a:ext cx="7573969" cy="68648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278331" y="745067"/>
            <a:ext cx="11617325" cy="5554133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18053" y="812802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18055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828754" lvl="2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2438339" lvl="3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3047924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8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60228" y="4669934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60228" y="2531005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60227" y="4492309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9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0"/>
            <a:ext cx="12192000" cy="479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7788" y="716934"/>
            <a:ext cx="4372779" cy="399937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339149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1136" y="1410789"/>
            <a:ext cx="5205193" cy="9964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1137" y="5366464"/>
            <a:ext cx="9138512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1061136" y="3726495"/>
            <a:ext cx="9138513" cy="129702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1061136" y="5188839"/>
            <a:ext cx="9138513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D7BEC7-4B7C-4344-A22A-6080EA5BC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47851" y="3485631"/>
            <a:ext cx="9784315" cy="1010448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rgbClr val="282C32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47852" y="1778267"/>
            <a:ext cx="9784316" cy="1289625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800" b="0" i="0" u="none" spc="-140" baseline="0" dirty="0">
                <a:solidFill>
                  <a:schemeClr val="tx1"/>
                </a:solidFill>
                <a:effectLst/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47851" y="3322546"/>
            <a:ext cx="8035728" cy="0"/>
          </a:xfrm>
          <a:prstGeom prst="line">
            <a:avLst/>
          </a:prstGeom>
          <a:ln w="3175"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798862" y="2001898"/>
            <a:ext cx="7703454" cy="2863564"/>
          </a:xfrm>
        </p:spPr>
        <p:txBody>
          <a:bodyPr lIns="0" tIns="0" rIns="0" bIns="0" anchor="ctr" anchorCtr="0">
            <a:noAutofit/>
          </a:bodyPr>
          <a:lstStyle>
            <a:lvl1pPr algn="l">
              <a:defRPr sz="4800" b="0" i="0" u="none" spc="-140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000" y="0"/>
            <a:ext cx="450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66B3-06A1-A04F-82F0-1365607F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9B67-1FFE-FF4F-B8C0-E1FECC74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E435-C8D9-F245-8D2A-3B45BAA5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21EC1-9740-9C40-AF6A-6C88D7C3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A20D6-DF98-3E44-872F-203D0556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59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EA4DB-2E00-BF42-9B1E-BD5C288C09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6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FE005-4AB7-C04E-88A5-A77AE04DA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7931"/>
          <a:stretch/>
        </p:blipFill>
        <p:spPr>
          <a:xfrm>
            <a:off x="-1" y="5871700"/>
            <a:ext cx="12192000" cy="9863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570620" y="1030559"/>
            <a:ext cx="4049280" cy="4760913"/>
          </a:xfrm>
        </p:spPr>
        <p:txBody>
          <a:bodyPr anchor="ctr">
            <a:normAutofit/>
          </a:bodyPr>
          <a:lstStyle>
            <a:lvl1pPr marL="0" indent="0" algn="ctr">
              <a:buFont typeface="Wingdings" charset="2"/>
              <a:buNone/>
              <a:tabLst/>
              <a:defRPr sz="4000">
                <a:solidFill>
                  <a:srgbClr val="282C3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15525" y="1030559"/>
            <a:ext cx="0" cy="4760913"/>
          </a:xfrm>
          <a:prstGeom prst="line">
            <a:avLst/>
          </a:prstGeom>
          <a:ln>
            <a:solidFill>
              <a:srgbClr val="2C2C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 userDrawn="1">
            <p:ph sz="quarter" idx="12"/>
          </p:nvPr>
        </p:nvSpPr>
        <p:spPr>
          <a:xfrm>
            <a:off x="4997968" y="1030288"/>
            <a:ext cx="6613525" cy="4760912"/>
          </a:xfrm>
        </p:spPr>
        <p:txBody>
          <a:bodyPr anchor="ctr">
            <a:normAutofit/>
          </a:bodyPr>
          <a:lstStyle>
            <a:lvl1pPr marL="349250" indent="-349250">
              <a:tabLst/>
              <a:defRPr sz="2400">
                <a:solidFill>
                  <a:srgbClr val="282C32"/>
                </a:solidFill>
              </a:defRPr>
            </a:lvl1pPr>
            <a:lvl2pPr>
              <a:defRPr sz="2000">
                <a:solidFill>
                  <a:srgbClr val="282C32"/>
                </a:solidFill>
              </a:defRPr>
            </a:lvl2pPr>
            <a:lvl3pPr>
              <a:defRPr sz="1800">
                <a:solidFill>
                  <a:srgbClr val="282C32"/>
                </a:solidFill>
              </a:defRPr>
            </a:lvl3pPr>
            <a:lvl4pPr>
              <a:defRPr sz="1600">
                <a:solidFill>
                  <a:srgbClr val="282C32"/>
                </a:solidFill>
              </a:defRPr>
            </a:lvl4pPr>
            <a:lvl5pPr>
              <a:defRPr sz="1600">
                <a:solidFill>
                  <a:srgbClr val="282C3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8B3D6D-E07E-D74A-8F51-FEB4190F0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207"/>
          <a:stretch/>
        </p:blipFill>
        <p:spPr>
          <a:xfrm>
            <a:off x="9450840" y="0"/>
            <a:ext cx="2741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9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78EC3-6184-8A40-8B90-7BE8858D3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1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12192000" cy="184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B85F-8B95-BF4E-AF46-470CFA19A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166" y="475011"/>
            <a:ext cx="2867942" cy="54900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92142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6275" y="1802379"/>
            <a:ext cx="6929438" cy="503078"/>
          </a:xfrm>
        </p:spPr>
        <p:txBody>
          <a:bodyPr tIns="0" bIns="0" anchor="b">
            <a:noAutofit/>
          </a:bodyPr>
          <a:lstStyle>
            <a:lvl1pPr>
              <a:defRPr sz="28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86275" y="2323010"/>
            <a:ext cx="6929438" cy="347781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20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6275" y="4777792"/>
            <a:ext cx="6929438" cy="1481430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86275" y="4301833"/>
            <a:ext cx="6929438" cy="423691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213" y="1862138"/>
            <a:ext cx="3371850" cy="43830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86275" y="2723059"/>
            <a:ext cx="6929438" cy="1359665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400" dirty="0"/>
            </a:lvl1pPr>
          </a:lstStyle>
          <a:p>
            <a:pPr marL="346075" lvl="0" indent="-346075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1028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0ED2-254C-2245-A2FA-3D8368E7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6645B-39A1-0042-A9CA-65B9F01D3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8D82-AB38-104E-B309-04A4004A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13101-0F1C-1047-8283-45B354FC4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19DB2-88DC-B14B-BC30-68962CBB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5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EE05-6014-B94A-A211-068F6F48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A082-026F-B94D-BCA4-7DE55C433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1FDB4-BE87-9D4E-837E-AE6ECD923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9CC2-4EBA-C042-8046-56B98BFA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9F1F7-79EB-2741-B047-BDF77B96E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6BC88-5995-664F-90D6-69108F85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2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2E7B-91D5-7548-873A-EA52DBEB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8190F-BC4F-964B-9E36-FED0C34F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43A4D-EF6E-0C40-81B7-A7C4BFFAD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51F37-03F2-884D-AD0B-690C0149A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A8199-77B1-1648-A88B-C5C08514C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0199A-F4DB-4F40-9AE8-A0DEA783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6EA10-94CD-BB4F-9890-EFED904C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F1192-EE8F-3647-B9A7-7083C9DC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824C-97D1-BB47-A621-B226A104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9150A-C7DF-3546-AF85-824A705F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E13C1-95B8-754D-B907-0E62D5AA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D26B0-8033-384F-AA2B-55DA4546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6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FDB39-225C-1C46-8EBE-BD9893E4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551DC-DC11-8747-BC86-9D62F55D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FC9F1-DCE3-0D42-9C9A-3F4C4749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A1C3-B128-1746-ACCF-255D95BD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EDCE-8F44-E042-B566-62CCF6AA4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56EE9-1929-FC44-BD8B-0AE85EBCA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FD441-7A83-8C43-9489-1B264C01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5D2B7-02DB-EA49-8DE9-54615860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A028-22FB-3F40-BF59-42045AE6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6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A1A9-D519-5E4C-8E8C-1A97EE97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1DA113-20B2-9C4A-AB00-014C64780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DC0C6-DCBA-EA4C-A84B-E23682CB4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276A4-5B25-474E-921B-A76ED921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47C4A-C23E-0247-B2BB-6C083F1F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D511-A7DE-B440-B29D-AA1037A2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4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A0119-DDB2-DB41-A6E2-D434FE5A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0F68-65B5-E145-9319-9AF9098C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4AD4-68C0-724F-955A-E8F02D45E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8FD10-C508-684D-A497-253216A68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06CB4-0DE3-8A48-B892-3EA4B1737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002BF5-4260-D648-961C-3762DD2E6E7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305550"/>
            <a:ext cx="12192000" cy="552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442" y="239058"/>
            <a:ext cx="11122460" cy="1078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441" y="1436741"/>
            <a:ext cx="11122461" cy="469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5939" y="6519320"/>
            <a:ext cx="3020122" cy="2092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  <a:sym typeface="Symbol"/>
              </a:rPr>
              <a:t>© 2019 InfluxData. All rights reserved.</a:t>
            </a:r>
            <a:r>
              <a:rPr lang="en-US" sz="900" b="0" i="0" kern="1200" baseline="0" dirty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  <a:sym typeface="Symbol"/>
              </a:rPr>
              <a:t> </a:t>
            </a:r>
            <a:endParaRPr lang="en-US" sz="90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1933" y="6519320"/>
            <a:ext cx="1265970" cy="1992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A86F24-19EF-7741-955D-D24726FB20C9}" type="slidenum">
              <a:rPr lang="en-US" sz="900" smtClean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  <a:p>
            <a:pPr algn="r"/>
            <a:endParaRPr lang="en-US" sz="900" b="0" i="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304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2C2C38"/>
          </a:solidFill>
          <a:latin typeface="Rubik Medium" pitchFamily="2" charset="-79"/>
          <a:ea typeface="Helvetica Neue" charset="0"/>
          <a:cs typeface="Rubik Medium" pitchFamily="2" charset="-79"/>
        </a:defRPr>
      </a:lvl1pPr>
    </p:titleStyle>
    <p:bodyStyle>
      <a:lvl1pPr marL="346075" indent="-346075" algn="l" defTabSz="914400" rtl="0" eaLnBrk="1" latinLnBrk="0" hangingPunct="1">
        <a:lnSpc>
          <a:spcPct val="100000"/>
        </a:lnSpc>
        <a:spcBef>
          <a:spcPts val="1000"/>
        </a:spcBef>
        <a:buClrTx/>
        <a:buSzPct val="100000"/>
        <a:buFont typeface="Arial" charset="0"/>
        <a:buChar char="•"/>
        <a:tabLst/>
        <a:defRPr sz="2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ClrTx/>
        <a:buFont typeface="Helvetica" charset="-52"/>
        <a:buChar char="–"/>
        <a:tabLst/>
        <a:defRPr sz="24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Arial" charset="0"/>
        <a:buChar char="•"/>
        <a:tabLst/>
        <a:defRPr sz="20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LucidaGrande" charset="0"/>
        <a:buChar char="▫︎"/>
        <a:defRPr sz="1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.AppleSystemUIFont" charset="-120"/>
        <a:buChar char="-"/>
        <a:defRPr sz="1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zquotes.com/quote/139996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844CE45-509E-F649-90A4-98FCBA6E2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7800" lvl="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lvl="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lvl="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lvl="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Data-driven</a:t>
            </a:r>
            <a:br>
              <a:rPr lang="en" dirty="0"/>
            </a:br>
            <a:r>
              <a:rPr lang="en" dirty="0"/>
              <a:t>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Decisions: data-driven organization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0051-E27A-3A4E-A4E1-9A7B5760A0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515C1-34E6-3641-B2DE-1AF31A2B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72" y="1630574"/>
            <a:ext cx="6402821" cy="458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A6A28D-B0E4-8D40-A35A-C14977A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Data-Driven Decisions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2F23CD-73D9-384F-8020-F405810E53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marL="0" indent="0" algn="ctr">
              <a:buNone/>
            </a:pPr>
            <a:r>
              <a:rPr lang="en-US" b="1" noProof="0" dirty="0"/>
              <a:t>Decisions</a:t>
            </a:r>
            <a:r>
              <a:rPr lang="en-US" noProof="0" dirty="0"/>
              <a:t> no longer have to be made in the dark or based on gut instinct; they can be </a:t>
            </a:r>
            <a:r>
              <a:rPr lang="en-US" b="1" noProof="0" dirty="0"/>
              <a:t>based on evidence, experiments</a:t>
            </a:r>
            <a:r>
              <a:rPr lang="en-US" noProof="0" dirty="0"/>
              <a:t> </a:t>
            </a:r>
            <a:r>
              <a:rPr lang="en-US" b="1" noProof="0" dirty="0"/>
              <a:t>and</a:t>
            </a:r>
            <a:r>
              <a:rPr lang="en-US" noProof="0" dirty="0"/>
              <a:t> more accurate </a:t>
            </a:r>
            <a:r>
              <a:rPr lang="en-US" b="1" noProof="0" dirty="0"/>
              <a:t>forecasts</a:t>
            </a:r>
            <a:r>
              <a:rPr lang="en-US" noProof="0" dirty="0"/>
              <a:t>. </a:t>
            </a:r>
          </a:p>
          <a:p>
            <a:pPr marL="0" indent="0" algn="r">
              <a:buNone/>
            </a:pPr>
            <a:r>
              <a:rPr lang="en-US" noProof="0" dirty="0"/>
              <a:t>-- McKinsey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330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A6A28D-B0E4-8D40-A35A-C14977A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Data-driven organizations 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2F23CD-73D9-384F-8020-F405810E53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noProof="0" dirty="0"/>
              <a:t>perform better</a:t>
            </a:r>
          </a:p>
          <a:p>
            <a:pPr lvl="1"/>
            <a:r>
              <a:rPr lang="en-US" noProof="0" dirty="0"/>
              <a:t>The data shows where they can streamline their processes</a:t>
            </a:r>
          </a:p>
          <a:p>
            <a:r>
              <a:rPr lang="en-US" b="1" noProof="0" dirty="0"/>
              <a:t>are</a:t>
            </a:r>
            <a:r>
              <a:rPr lang="en-US" noProof="0" dirty="0"/>
              <a:t> operationally </a:t>
            </a:r>
            <a:r>
              <a:rPr lang="en-US" b="1" noProof="0" dirty="0"/>
              <a:t>more predictable</a:t>
            </a:r>
          </a:p>
          <a:p>
            <a:pPr lvl="1"/>
            <a:r>
              <a:rPr lang="en-US" noProof="0" dirty="0"/>
              <a:t>Data insights fuel current and future decision making</a:t>
            </a:r>
          </a:p>
          <a:p>
            <a:r>
              <a:rPr lang="en-US" b="1" noProof="0" dirty="0"/>
              <a:t>are more profitable</a:t>
            </a:r>
          </a:p>
          <a:p>
            <a:pPr lvl="1"/>
            <a:r>
              <a:rPr lang="en-US" noProof="0" dirty="0"/>
              <a:t>Constant improvements and better predictions help to outsmart the competition and improve innovation.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66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531">
            <a:extLst>
              <a:ext uri="{FF2B5EF4-FFF2-40B4-BE49-F238E27FC236}">
                <a16:creationId xmlns:a16="http://schemas.microsoft.com/office/drawing/2014/main" id="{27FF0DB7-B8F3-A540-AE11-4A1443BEFB85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1" name="Picture 530"/>
          <p:cNvPicPr>
            <a:picLocks noChangeAspect="1"/>
          </p:cNvPicPr>
          <p:nvPr/>
        </p:nvPicPr>
        <p:blipFill rotWithShape="1">
          <a:blip r:embed="rId3"/>
          <a:srcRect t="36553" b="7792"/>
          <a:stretch/>
        </p:blipFill>
        <p:spPr>
          <a:xfrm>
            <a:off x="6737301" y="3569207"/>
            <a:ext cx="4991100" cy="888165"/>
          </a:xfrm>
          <a:prstGeom prst="rect">
            <a:avLst/>
          </a:prstGeom>
        </p:spPr>
      </p:pic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230" y="1564908"/>
            <a:ext cx="7591425" cy="93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7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94" y="2575134"/>
            <a:ext cx="7887517" cy="92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1190" name="Group 346"/>
          <p:cNvGrpSpPr>
            <a:grpSpLocks/>
          </p:cNvGrpSpPr>
          <p:nvPr/>
        </p:nvGrpSpPr>
        <p:grpSpPr bwMode="auto">
          <a:xfrm>
            <a:off x="7847660" y="5496240"/>
            <a:ext cx="3856037" cy="755315"/>
            <a:chOff x="4976592" y="4471950"/>
            <a:chExt cx="3856037" cy="932958"/>
          </a:xfrm>
        </p:grpSpPr>
        <p:sp>
          <p:nvSpPr>
            <p:cNvPr id="221454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5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6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7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8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9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0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1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2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3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4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5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6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7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8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9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0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1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2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3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4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5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6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7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8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9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0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1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2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3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4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5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6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7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8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9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0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1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2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3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4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5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6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7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8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9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0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1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2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3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4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5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6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7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8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9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0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1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2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3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4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5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6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7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8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9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0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1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2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3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4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5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6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7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8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9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0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1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2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3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4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5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6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7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8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9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0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1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2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3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4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5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6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7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8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9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0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1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2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3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4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5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6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7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8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9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0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1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2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3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4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5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6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7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8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9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0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1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2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3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4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5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6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7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8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9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0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1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2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3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4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5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6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7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8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9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0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1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2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3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4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5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6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7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8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9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0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1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2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3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4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5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6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7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8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9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0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1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2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3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4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5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6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7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8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9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0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1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2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3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4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5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6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7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8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9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0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1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2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3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4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5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6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7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8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9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0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1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2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3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4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5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6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7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8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9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0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1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2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3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4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5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6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7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8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9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0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1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2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3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4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5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6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7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8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9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0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1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2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3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4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5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6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7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8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9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0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1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2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3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4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5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6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7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8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9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0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1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2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3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4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5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6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7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8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9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0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1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2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3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4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5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6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7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8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9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</p:grpSp>
      <p:grpSp>
        <p:nvGrpSpPr>
          <p:cNvPr id="221191" name="Group 347"/>
          <p:cNvGrpSpPr>
            <a:grpSpLocks/>
          </p:cNvGrpSpPr>
          <p:nvPr/>
        </p:nvGrpSpPr>
        <p:grpSpPr bwMode="auto">
          <a:xfrm>
            <a:off x="3959873" y="5499413"/>
            <a:ext cx="3856039" cy="756601"/>
            <a:chOff x="4976592" y="4471950"/>
            <a:chExt cx="3856037" cy="932958"/>
          </a:xfrm>
        </p:grpSpPr>
        <p:sp>
          <p:nvSpPr>
            <p:cNvPr id="221198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199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0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1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2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3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4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5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6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7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8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9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0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1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2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3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4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5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6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7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8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9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0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1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2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3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4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5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6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7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8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9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0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1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2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3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4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5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6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7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8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9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0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1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2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3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4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5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6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7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8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9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0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1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2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3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4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5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6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7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8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9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0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1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2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3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4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5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6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7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8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9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0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1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2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3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4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5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6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7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8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9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0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1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2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3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4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5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6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7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8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9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0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1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2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3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4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5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6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7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8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9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0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1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2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3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4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5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6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7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8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9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0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1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2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3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4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5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6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7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8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9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0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1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2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3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4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5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6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7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8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9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0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1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2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3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4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5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6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7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8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9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0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1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2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3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4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5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6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7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8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9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0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1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2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3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4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5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6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7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8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9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0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1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2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3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4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5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6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7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8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9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0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1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2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3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4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5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6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7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8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9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0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1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2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3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4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5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6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7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8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9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0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1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2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3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4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5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6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7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8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9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0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1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2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3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4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5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6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7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8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9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0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1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2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3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4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5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6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7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8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9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0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1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2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3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4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5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6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7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8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9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0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1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2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3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4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5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6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7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8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9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0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1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2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3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4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5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6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7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8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9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0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1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2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3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</p:grpSp>
      <p:pic>
        <p:nvPicPr>
          <p:cNvPr id="22118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" b="10270"/>
          <a:stretch/>
        </p:blipFill>
        <p:spPr bwMode="auto">
          <a:xfrm>
            <a:off x="4182266" y="4513444"/>
            <a:ext cx="7539389" cy="897413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5" name="Rectangle 604"/>
          <p:cNvSpPr/>
          <p:nvPr/>
        </p:nvSpPr>
        <p:spPr>
          <a:xfrm>
            <a:off x="3487533" y="826979"/>
            <a:ext cx="8408212" cy="5467493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sz="1400" dirty="0"/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'</a:t>
            </a:r>
            <a:r>
              <a:rPr lang="en-US" altLang="ja-JP" dirty="0">
                <a:solidFill>
                  <a:schemeClr val="bg1"/>
                </a:solidFill>
              </a:rPr>
              <a:t>s a streaming world 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1195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Off-shore oil operations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Smart Cities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Global Contact Center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Social networks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Generate </a:t>
            </a:r>
            <a:r>
              <a:rPr lang="en-US" b="1" dirty="0">
                <a:solidFill>
                  <a:schemeClr val="bg1"/>
                </a:solidFill>
              </a:rPr>
              <a:t>data streams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b="1" dirty="0">
                <a:solidFill>
                  <a:schemeClr val="bg1"/>
                </a:solidFill>
              </a:rPr>
              <a:t>events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496064F6-DBF9-7648-AFFF-7702595817AA}"/>
              </a:ext>
            </a:extLst>
          </p:cNvPr>
          <p:cNvGrpSpPr/>
          <p:nvPr/>
        </p:nvGrpSpPr>
        <p:grpSpPr>
          <a:xfrm>
            <a:off x="10080846" y="1202960"/>
            <a:ext cx="1686772" cy="257165"/>
            <a:chOff x="806734" y="4046186"/>
            <a:chExt cx="1694728" cy="258379"/>
          </a:xfrm>
        </p:grpSpPr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9AC352DA-97F3-004D-BA0E-7E0053ECB1E8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529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EA7C912C-4C6B-0041-AEF3-4CA1C8BC2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0133D38C-768C-AC48-B870-31D07EAE8895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16770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531">
            <a:extLst>
              <a:ext uri="{FF2B5EF4-FFF2-40B4-BE49-F238E27FC236}">
                <a16:creationId xmlns:a16="http://schemas.microsoft.com/office/drawing/2014/main" id="{64CBAE15-AB61-3A42-9642-9F1F3792CB09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1" name="Picture 530"/>
          <p:cNvPicPr>
            <a:picLocks noChangeAspect="1"/>
          </p:cNvPicPr>
          <p:nvPr/>
        </p:nvPicPr>
        <p:blipFill rotWithShape="1">
          <a:blip r:embed="rId2"/>
          <a:srcRect t="36553" b="7792"/>
          <a:stretch/>
        </p:blipFill>
        <p:spPr>
          <a:xfrm>
            <a:off x="6737301" y="3569207"/>
            <a:ext cx="4991100" cy="888165"/>
          </a:xfrm>
          <a:prstGeom prst="rect">
            <a:avLst/>
          </a:prstGeom>
        </p:spPr>
      </p:pic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230" y="1564908"/>
            <a:ext cx="7591425" cy="93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7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94" y="2575134"/>
            <a:ext cx="7887517" cy="92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1190" name="Group 346"/>
          <p:cNvGrpSpPr>
            <a:grpSpLocks/>
          </p:cNvGrpSpPr>
          <p:nvPr/>
        </p:nvGrpSpPr>
        <p:grpSpPr bwMode="auto">
          <a:xfrm>
            <a:off x="7847660" y="5496240"/>
            <a:ext cx="3856037" cy="755315"/>
            <a:chOff x="4976592" y="4471950"/>
            <a:chExt cx="3856037" cy="932958"/>
          </a:xfrm>
        </p:grpSpPr>
        <p:sp>
          <p:nvSpPr>
            <p:cNvPr id="221454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5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6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7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8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9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0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1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2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3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4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5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6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7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8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9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0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1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2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3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4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5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6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7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8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9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0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1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2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3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4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5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6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7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8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9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0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1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2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3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4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5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6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7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8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9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0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1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2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3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4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5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6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7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8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9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0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1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2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3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4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5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6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7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8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9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0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1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2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3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4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5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6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7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8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9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0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1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2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3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4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5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6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7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8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9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0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1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2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3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4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5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6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7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8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9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0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1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2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3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4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5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6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7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8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9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0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1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2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3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4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5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6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7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8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9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0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1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2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3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4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5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6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7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8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9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0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1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2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3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4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5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6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7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8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9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0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1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2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3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4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5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6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7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8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9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0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1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2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3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4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5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6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7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8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9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0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1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2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3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4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5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6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7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8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9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0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1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2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3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4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5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6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7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8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9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0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1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2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3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4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5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6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7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8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9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0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1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2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3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4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5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6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7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8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9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0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1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2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3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4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5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6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7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8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9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0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1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2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3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4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5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6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7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8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9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0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1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2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3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4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5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6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7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8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9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0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1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2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3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4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5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6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7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8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9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0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1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2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3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4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5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6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7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8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9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0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1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2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3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4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5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6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7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8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9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</p:grpSp>
      <p:grpSp>
        <p:nvGrpSpPr>
          <p:cNvPr id="221191" name="Group 347"/>
          <p:cNvGrpSpPr>
            <a:grpSpLocks/>
          </p:cNvGrpSpPr>
          <p:nvPr/>
        </p:nvGrpSpPr>
        <p:grpSpPr bwMode="auto">
          <a:xfrm>
            <a:off x="3959873" y="5499413"/>
            <a:ext cx="3856039" cy="756601"/>
            <a:chOff x="4976592" y="4471950"/>
            <a:chExt cx="3856037" cy="932958"/>
          </a:xfrm>
        </p:grpSpPr>
        <p:sp>
          <p:nvSpPr>
            <p:cNvPr id="221198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199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0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1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2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3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4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5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6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7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8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9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0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1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2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3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4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5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6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7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8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9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0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1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2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3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4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5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6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7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8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9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0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1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2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3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4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5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6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7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8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9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0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1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2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3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4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5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6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7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8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9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0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1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2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3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4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5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6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7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8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9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0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1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2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3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4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5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6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7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8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9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0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1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2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3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4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5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6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7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8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9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0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1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2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3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4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5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6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7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8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9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0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1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2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3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4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5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6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7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8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9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0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1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2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3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4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5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6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7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8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9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0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1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2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3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4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5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6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7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8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9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0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1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2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3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4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5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6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7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8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9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0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1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2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3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4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5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6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7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8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9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0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1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2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3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4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5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6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7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8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9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0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1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2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3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4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5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6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7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8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9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0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1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2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3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4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5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6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7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8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9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0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1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2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3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4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5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6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7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8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9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0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1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2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3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4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5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6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7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8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9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0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1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2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3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4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5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6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7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8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9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0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1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2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3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4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5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6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7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8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9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0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1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2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3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4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5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6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7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8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9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0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1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2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3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4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5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6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7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8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9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0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1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2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3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4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5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6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7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8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9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0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1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2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3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4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5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6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7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8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9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0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1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2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3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</p:grpSp>
      <p:pic>
        <p:nvPicPr>
          <p:cNvPr id="22118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" b="10270"/>
          <a:stretch/>
        </p:blipFill>
        <p:spPr bwMode="auto">
          <a:xfrm>
            <a:off x="4182266" y="4513444"/>
            <a:ext cx="7539389" cy="897413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5" name="Rectangle 604"/>
          <p:cNvSpPr/>
          <p:nvPr/>
        </p:nvSpPr>
        <p:spPr>
          <a:xfrm>
            <a:off x="3487533" y="826979"/>
            <a:ext cx="8408212" cy="5467493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sz="1400" dirty="0"/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… looking for historical analysis …</a:t>
            </a:r>
          </a:p>
        </p:txBody>
      </p:sp>
      <p:sp>
        <p:nvSpPr>
          <p:cNvPr id="221195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600"/>
              </a:spcBef>
            </a:pPr>
            <a:r>
              <a:rPr lang="en-GB" sz="2533" dirty="0">
                <a:solidFill>
                  <a:schemeClr val="bg1"/>
                </a:solidFill>
              </a:rPr>
              <a:t>What is the average time to failure </a:t>
            </a:r>
            <a:br>
              <a:rPr lang="en-GB" sz="2533" dirty="0">
                <a:solidFill>
                  <a:schemeClr val="bg1"/>
                </a:solidFill>
              </a:rPr>
            </a:br>
            <a:r>
              <a:rPr lang="en-GB" sz="2533" dirty="0">
                <a:solidFill>
                  <a:schemeClr val="bg1"/>
                </a:solidFill>
              </a:rPr>
              <a:t>for the different brands of turbine in use? </a:t>
            </a:r>
          </a:p>
          <a:p>
            <a:pPr>
              <a:lnSpc>
                <a:spcPct val="90000"/>
              </a:lnSpc>
              <a:spcBef>
                <a:spcPts val="1600"/>
              </a:spcBef>
            </a:pPr>
            <a:r>
              <a:rPr lang="en-GB" sz="2533" dirty="0">
                <a:solidFill>
                  <a:schemeClr val="bg1"/>
                </a:solidFill>
              </a:rPr>
              <a:t>What is the average delay of </a:t>
            </a:r>
            <a:br>
              <a:rPr lang="en-GB" sz="2533" dirty="0">
                <a:solidFill>
                  <a:schemeClr val="bg1"/>
                </a:solidFill>
              </a:rPr>
            </a:br>
            <a:r>
              <a:rPr lang="en-GB" sz="2533" dirty="0">
                <a:solidFill>
                  <a:schemeClr val="bg1"/>
                </a:solidFill>
              </a:rPr>
              <a:t>the public transport per city district?</a:t>
            </a:r>
          </a:p>
          <a:p>
            <a:pPr>
              <a:spcBef>
                <a:spcPts val="1600"/>
              </a:spcBef>
            </a:pPr>
            <a:r>
              <a:rPr lang="en-GB" sz="2533" dirty="0">
                <a:solidFill>
                  <a:schemeClr val="bg1"/>
                </a:solidFill>
              </a:rPr>
              <a:t>What is the distribution of skills among </a:t>
            </a:r>
            <a:br>
              <a:rPr lang="en-GB" sz="2533" dirty="0">
                <a:solidFill>
                  <a:schemeClr val="bg1"/>
                </a:solidFill>
              </a:rPr>
            </a:br>
            <a:r>
              <a:rPr lang="en-GB" sz="2533" dirty="0">
                <a:solidFill>
                  <a:schemeClr val="bg1"/>
                </a:solidFill>
              </a:rPr>
              <a:t>the agents in our contact centres?</a:t>
            </a:r>
          </a:p>
          <a:p>
            <a:pPr>
              <a:lnSpc>
                <a:spcPct val="90000"/>
              </a:lnSpc>
              <a:spcBef>
                <a:spcPts val="1600"/>
              </a:spcBef>
            </a:pPr>
            <a:r>
              <a:rPr lang="en-GB" sz="2533" dirty="0">
                <a:solidFill>
                  <a:schemeClr val="bg1"/>
                </a:solidFill>
              </a:rPr>
              <a:t>Which content features are correlated</a:t>
            </a:r>
            <a:br>
              <a:rPr lang="en-GB" sz="2533" dirty="0">
                <a:solidFill>
                  <a:schemeClr val="bg1"/>
                </a:solidFill>
              </a:rPr>
            </a:br>
            <a:r>
              <a:rPr lang="en-GB" sz="2533" dirty="0">
                <a:solidFill>
                  <a:schemeClr val="bg1"/>
                </a:solidFill>
              </a:rPr>
              <a:t>to high impact posts?</a:t>
            </a:r>
          </a:p>
          <a:p>
            <a:pPr>
              <a:lnSpc>
                <a:spcPct val="90000"/>
              </a:lnSpc>
              <a:spcBef>
                <a:spcPts val="1600"/>
              </a:spcBef>
            </a:pPr>
            <a:r>
              <a:rPr lang="en-GB" sz="2533" b="1" dirty="0">
                <a:solidFill>
                  <a:schemeClr val="bg1"/>
                </a:solidFill>
              </a:rPr>
              <a:t>Requiring </a:t>
            </a:r>
            <a:r>
              <a:rPr lang="en-GB" sz="2533" dirty="0">
                <a:solidFill>
                  <a:schemeClr val="bg1"/>
                </a:solidFill>
              </a:rPr>
              <a:t>the ability </a:t>
            </a:r>
            <a:r>
              <a:rPr lang="en-GB" sz="2533" b="1" dirty="0">
                <a:solidFill>
                  <a:schemeClr val="bg1"/>
                </a:solidFill>
              </a:rPr>
              <a:t>to store massive timeseries</a:t>
            </a:r>
            <a:br>
              <a:rPr lang="en-GB" sz="2533" b="1" dirty="0">
                <a:solidFill>
                  <a:schemeClr val="bg1"/>
                </a:solidFill>
              </a:rPr>
            </a:br>
            <a:r>
              <a:rPr lang="en-GB" sz="2533" dirty="0">
                <a:solidFill>
                  <a:schemeClr val="bg1"/>
                </a:solidFill>
              </a:rPr>
              <a:t>and</a:t>
            </a:r>
            <a:r>
              <a:rPr lang="en-GB" sz="2533" b="1" dirty="0">
                <a:solidFill>
                  <a:schemeClr val="bg1"/>
                </a:solidFill>
              </a:rPr>
              <a:t> process </a:t>
            </a:r>
            <a:r>
              <a:rPr lang="en-GB" sz="2533" dirty="0">
                <a:solidFill>
                  <a:schemeClr val="bg1"/>
                </a:solidFill>
              </a:rPr>
              <a:t>them in a </a:t>
            </a:r>
            <a:r>
              <a:rPr lang="en-GB" sz="2533" b="1" dirty="0">
                <a:solidFill>
                  <a:schemeClr val="bg1"/>
                </a:solidFill>
              </a:rPr>
              <a:t>scalable </a:t>
            </a:r>
            <a:r>
              <a:rPr lang="en-GB" sz="2533" dirty="0">
                <a:solidFill>
                  <a:schemeClr val="bg1"/>
                </a:solidFill>
              </a:rPr>
              <a:t>way</a:t>
            </a:r>
          </a:p>
        </p:txBody>
      </p: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0FF48035-74D4-0645-A7BD-A304A936384A}"/>
              </a:ext>
            </a:extLst>
          </p:cNvPr>
          <p:cNvGrpSpPr/>
          <p:nvPr/>
        </p:nvGrpSpPr>
        <p:grpSpPr>
          <a:xfrm>
            <a:off x="10080846" y="1202960"/>
            <a:ext cx="1686772" cy="257165"/>
            <a:chOff x="806734" y="4046186"/>
            <a:chExt cx="1694728" cy="258379"/>
          </a:xfrm>
        </p:grpSpPr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2DC58FE6-1A19-5643-ABA9-1A7A46D281AA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529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E9330833-4A85-764C-A815-F5F3760B7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A6CF8A86-2297-3246-AFA8-97CE9D380391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275628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531">
            <a:extLst>
              <a:ext uri="{FF2B5EF4-FFF2-40B4-BE49-F238E27FC236}">
                <a16:creationId xmlns:a16="http://schemas.microsoft.com/office/drawing/2014/main" id="{CB7EB2C9-B459-D949-B482-E03992B3C16B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1" name="Picture 530"/>
          <p:cNvPicPr>
            <a:picLocks noChangeAspect="1"/>
          </p:cNvPicPr>
          <p:nvPr/>
        </p:nvPicPr>
        <p:blipFill rotWithShape="1">
          <a:blip r:embed="rId2"/>
          <a:srcRect t="36553" b="7792"/>
          <a:stretch/>
        </p:blipFill>
        <p:spPr>
          <a:xfrm>
            <a:off x="6737301" y="3569207"/>
            <a:ext cx="4991100" cy="888165"/>
          </a:xfrm>
          <a:prstGeom prst="rect">
            <a:avLst/>
          </a:prstGeom>
        </p:spPr>
      </p:pic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230" y="1564908"/>
            <a:ext cx="7591425" cy="93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7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94" y="2575134"/>
            <a:ext cx="7887517" cy="92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1190" name="Group 346"/>
          <p:cNvGrpSpPr>
            <a:grpSpLocks/>
          </p:cNvGrpSpPr>
          <p:nvPr/>
        </p:nvGrpSpPr>
        <p:grpSpPr bwMode="auto">
          <a:xfrm>
            <a:off x="7847660" y="5496240"/>
            <a:ext cx="3856037" cy="755315"/>
            <a:chOff x="4976592" y="4471950"/>
            <a:chExt cx="3856037" cy="932958"/>
          </a:xfrm>
        </p:grpSpPr>
        <p:sp>
          <p:nvSpPr>
            <p:cNvPr id="221454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5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6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7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8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9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0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1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2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3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4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5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6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7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8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69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0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1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2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3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4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5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6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7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8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79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0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1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2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3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4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5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6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7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8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89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0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1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2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3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4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5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6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7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8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99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0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1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2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3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4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5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6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7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8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09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0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1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2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3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4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5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6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7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8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19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0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1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2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3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4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5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6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7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8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29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0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1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2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3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4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5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6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7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8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39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0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1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2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3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4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5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6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7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8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49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0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1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2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3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4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5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6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7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8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59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0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1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2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3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4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5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6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7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8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69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0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1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2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3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4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5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6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7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8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79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0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1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2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3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4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5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6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7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8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89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0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1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2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3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4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5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6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7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8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599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0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1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2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3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4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5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6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7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8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09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0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1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2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3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4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5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6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7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8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19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0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1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2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3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4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5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6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7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8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29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0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1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2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3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4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5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6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7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8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39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0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1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2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3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4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5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6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7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8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49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0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1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2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3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4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5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6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7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8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59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0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1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2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3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4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5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6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7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8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69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0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1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2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3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4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5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6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7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8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79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0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1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2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3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4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5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6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7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8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89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0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1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2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3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4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5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6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7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8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699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0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1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2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3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4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5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6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7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8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709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</p:grpSp>
      <p:grpSp>
        <p:nvGrpSpPr>
          <p:cNvPr id="221191" name="Group 347"/>
          <p:cNvGrpSpPr>
            <a:grpSpLocks/>
          </p:cNvGrpSpPr>
          <p:nvPr/>
        </p:nvGrpSpPr>
        <p:grpSpPr bwMode="auto">
          <a:xfrm>
            <a:off x="3959873" y="5499413"/>
            <a:ext cx="3856039" cy="756601"/>
            <a:chOff x="4976592" y="4471950"/>
            <a:chExt cx="3856037" cy="932958"/>
          </a:xfrm>
        </p:grpSpPr>
        <p:sp>
          <p:nvSpPr>
            <p:cNvPr id="221198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199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0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1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2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3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4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5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6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7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8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09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0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1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2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3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4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5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6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7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8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19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0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1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2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3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4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5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6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7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8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29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0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1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2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3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4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5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6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7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8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39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0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1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2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3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4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5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6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7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8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49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0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1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2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3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4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5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6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7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8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59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0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1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2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3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4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5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6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7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8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69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0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1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2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3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4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5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6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7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8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79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0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1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2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3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4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5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6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7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8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89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0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1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2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3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4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5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6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7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8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299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0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1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2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3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4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5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6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7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8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09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0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1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2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3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4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5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6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7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8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19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0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1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2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3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4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5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6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7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8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29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0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1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2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3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4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5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6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7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8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39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0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1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2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3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4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5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6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7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8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49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0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1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2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3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4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5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6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7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8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59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0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1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2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3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4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5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6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7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8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69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0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1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2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3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4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5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6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7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8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79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0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1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2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3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4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5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6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7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8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89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0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1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2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3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4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5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6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7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8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399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0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1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2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3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4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5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6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7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8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09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0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1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2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3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4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5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6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7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8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19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0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1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2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3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4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5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6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7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8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29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0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1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2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3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4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5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6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7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8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39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0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1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2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3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4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5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6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7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8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49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0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1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2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  <p:sp>
          <p:nvSpPr>
            <p:cNvPr id="221453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400">
                <a:cs typeface="Arial" charset="0"/>
              </a:endParaRPr>
            </a:p>
          </p:txBody>
        </p:sp>
      </p:grpSp>
      <p:pic>
        <p:nvPicPr>
          <p:cNvPr id="22118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" b="10270"/>
          <a:stretch/>
        </p:blipFill>
        <p:spPr bwMode="auto">
          <a:xfrm>
            <a:off x="4182266" y="4513444"/>
            <a:ext cx="7539389" cy="897413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5" name="Rectangle 604"/>
          <p:cNvSpPr/>
          <p:nvPr/>
        </p:nvSpPr>
        <p:spPr>
          <a:xfrm>
            <a:off x="3487533" y="826979"/>
            <a:ext cx="8408212" cy="5467493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sz="1400" dirty="0"/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… struggling with reactive answers</a:t>
            </a:r>
          </a:p>
        </p:txBody>
      </p:sp>
      <p:sp>
        <p:nvSpPr>
          <p:cNvPr id="221195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600"/>
              </a:spcBef>
            </a:pPr>
            <a:r>
              <a:rPr lang="en-GB" sz="2533" dirty="0">
                <a:solidFill>
                  <a:schemeClr val="bg1"/>
                </a:solidFill>
              </a:rPr>
              <a:t>What is the expected time to failure when that turbine</a:t>
            </a:r>
            <a:br>
              <a:rPr lang="en-GB" sz="2533" dirty="0">
                <a:solidFill>
                  <a:schemeClr val="bg1"/>
                </a:solidFill>
              </a:rPr>
            </a:br>
            <a:r>
              <a:rPr lang="en-GB" sz="2533" dirty="0">
                <a:solidFill>
                  <a:schemeClr val="bg1"/>
                </a:solidFill>
              </a:rPr>
              <a:t>starts to vibrate as detected in the last 10 minutes? </a:t>
            </a:r>
          </a:p>
          <a:p>
            <a:pPr>
              <a:lnSpc>
                <a:spcPct val="90000"/>
              </a:lnSpc>
              <a:spcBef>
                <a:spcPts val="1600"/>
              </a:spcBef>
            </a:pPr>
            <a:r>
              <a:rPr lang="en-GB" sz="2533" dirty="0">
                <a:solidFill>
                  <a:schemeClr val="bg1"/>
                </a:solidFill>
              </a:rPr>
              <a:t>Is public transportation</a:t>
            </a:r>
            <a:br>
              <a:rPr lang="en-GB" sz="2533" dirty="0">
                <a:solidFill>
                  <a:schemeClr val="bg1"/>
                </a:solidFill>
              </a:rPr>
            </a:br>
            <a:r>
              <a:rPr lang="en-GB" sz="2533" dirty="0">
                <a:solidFill>
                  <a:schemeClr val="bg1"/>
                </a:solidFill>
              </a:rPr>
              <a:t>where the people are?</a:t>
            </a:r>
          </a:p>
          <a:p>
            <a:pPr>
              <a:spcBef>
                <a:spcPts val="1600"/>
              </a:spcBef>
            </a:pPr>
            <a:r>
              <a:rPr lang="en-GB" sz="2533" dirty="0">
                <a:solidFill>
                  <a:schemeClr val="bg1"/>
                </a:solidFill>
              </a:rPr>
              <a:t>Who are the best available agents to route all </a:t>
            </a:r>
            <a:br>
              <a:rPr lang="en-GB" sz="2533" dirty="0">
                <a:solidFill>
                  <a:schemeClr val="bg1"/>
                </a:solidFill>
              </a:rPr>
            </a:br>
            <a:r>
              <a:rPr lang="en-GB" sz="2533" dirty="0">
                <a:solidFill>
                  <a:schemeClr val="bg1"/>
                </a:solidFill>
              </a:rPr>
              <a:t>these contacts about the tariff plan launched yesterday? </a:t>
            </a:r>
          </a:p>
          <a:p>
            <a:pPr>
              <a:lnSpc>
                <a:spcPct val="90000"/>
              </a:lnSpc>
              <a:spcBef>
                <a:spcPts val="1600"/>
              </a:spcBef>
            </a:pPr>
            <a:r>
              <a:rPr lang="en-GB" sz="2533" dirty="0">
                <a:solidFill>
                  <a:schemeClr val="bg1"/>
                </a:solidFill>
              </a:rPr>
              <a:t>Who is driving the discussion </a:t>
            </a:r>
            <a:br>
              <a:rPr lang="en-GB" sz="2533" dirty="0">
                <a:solidFill>
                  <a:schemeClr val="bg1"/>
                </a:solidFill>
              </a:rPr>
            </a:br>
            <a:r>
              <a:rPr lang="en-GB" sz="2533" dirty="0">
                <a:solidFill>
                  <a:schemeClr val="bg1"/>
                </a:solidFill>
              </a:rPr>
              <a:t>about the top 10 emerging topics?</a:t>
            </a:r>
          </a:p>
          <a:p>
            <a:pPr>
              <a:lnSpc>
                <a:spcPct val="90000"/>
              </a:lnSpc>
              <a:spcBef>
                <a:spcPts val="1600"/>
              </a:spcBef>
            </a:pPr>
            <a:r>
              <a:rPr lang="en-GB" sz="2533" b="1" dirty="0">
                <a:solidFill>
                  <a:schemeClr val="bg1"/>
                </a:solidFill>
              </a:rPr>
              <a:t>Requiring continuous processing </a:t>
            </a:r>
            <a:br>
              <a:rPr lang="en-GB" sz="2533" b="1" dirty="0">
                <a:solidFill>
                  <a:schemeClr val="bg1"/>
                </a:solidFill>
              </a:rPr>
            </a:br>
            <a:r>
              <a:rPr lang="en-GB" sz="2533" dirty="0">
                <a:solidFill>
                  <a:schemeClr val="bg1"/>
                </a:solidFill>
              </a:rPr>
              <a:t>and</a:t>
            </a:r>
            <a:r>
              <a:rPr lang="en-GB" sz="2533" b="1" dirty="0">
                <a:solidFill>
                  <a:schemeClr val="bg1"/>
                </a:solidFill>
              </a:rPr>
              <a:t> reactive answers</a:t>
            </a:r>
          </a:p>
        </p:txBody>
      </p: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379CE80A-CE3A-854B-8529-35FF4572ADB1}"/>
              </a:ext>
            </a:extLst>
          </p:cNvPr>
          <p:cNvGrpSpPr/>
          <p:nvPr/>
        </p:nvGrpSpPr>
        <p:grpSpPr>
          <a:xfrm>
            <a:off x="10080846" y="1202960"/>
            <a:ext cx="1686772" cy="257165"/>
            <a:chOff x="806734" y="4046186"/>
            <a:chExt cx="1694728" cy="258379"/>
          </a:xfrm>
        </p:grpSpPr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42BBBC3F-C48B-0F4F-AAF4-03CED261ECEA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529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0C9E838F-5787-284B-8EB0-55F5A872E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B1003B5E-B471-CA4F-A622-66478CD8C846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1454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2261983-72AC-2340-91F3-2651D71C9F05}"/>
              </a:ext>
            </a:extLst>
          </p:cNvPr>
          <p:cNvSpPr/>
          <p:nvPr/>
        </p:nvSpPr>
        <p:spPr>
          <a:xfrm>
            <a:off x="280737" y="368969"/>
            <a:ext cx="11615008" cy="5925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D895A-AD5A-AB47-B64B-39AF5D65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Because there are two moments to extract value from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9D39-7F25-BE4F-81C2-90AB26A33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105857-1019-714E-B5D8-7BCAD12B8AEC}"/>
              </a:ext>
            </a:extLst>
          </p:cNvPr>
          <p:cNvCxnSpPr>
            <a:cxnSpLocks/>
          </p:cNvCxnSpPr>
          <p:nvPr/>
        </p:nvCxnSpPr>
        <p:spPr>
          <a:xfrm>
            <a:off x="1221204" y="1729563"/>
            <a:ext cx="0" cy="4008283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C929D8-1A34-A74F-9E46-78608C25AD20}"/>
              </a:ext>
            </a:extLst>
          </p:cNvPr>
          <p:cNvCxnSpPr/>
          <p:nvPr/>
        </p:nvCxnSpPr>
        <p:spPr>
          <a:xfrm flipH="1">
            <a:off x="1021953" y="5500533"/>
            <a:ext cx="9834900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BC479F-89B7-0745-A556-BD14D6234808}"/>
              </a:ext>
            </a:extLst>
          </p:cNvPr>
          <p:cNvSpPr txBox="1"/>
          <p:nvPr/>
        </p:nvSpPr>
        <p:spPr>
          <a:xfrm rot="16200000">
            <a:off x="381808" y="2560113"/>
            <a:ext cx="1034514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667" dirty="0">
                <a:solidFill>
                  <a:schemeClr val="bg1"/>
                </a:solidFill>
                <a:latin typeface="Arial"/>
                <a:cs typeface="Arial"/>
              </a:rPr>
              <a:t>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60C84-11E4-9A47-A26F-197FBB2038DF}"/>
              </a:ext>
            </a:extLst>
          </p:cNvPr>
          <p:cNvSpPr txBox="1"/>
          <p:nvPr/>
        </p:nvSpPr>
        <p:spPr>
          <a:xfrm>
            <a:off x="1543344" y="5517207"/>
            <a:ext cx="8082662" cy="4205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  <a:latin typeface="Arial"/>
                <a:cs typeface="Arial"/>
              </a:rPr>
              <a:t>       </a:t>
            </a:r>
            <a:r>
              <a:rPr lang="en-GB" sz="2133" dirty="0" err="1">
                <a:solidFill>
                  <a:schemeClr val="bg1"/>
                </a:solidFill>
                <a:latin typeface="Arial"/>
                <a:cs typeface="Arial"/>
              </a:rPr>
              <a:t>ms.</a:t>
            </a:r>
            <a:r>
              <a:rPr lang="en-GB" sz="2133" dirty="0">
                <a:solidFill>
                  <a:schemeClr val="bg1"/>
                </a:solidFill>
                <a:latin typeface="Arial"/>
                <a:cs typeface="Arial"/>
              </a:rPr>
              <a:t>         sec.        min.       hours       days     months     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EF5A4-216E-5D4C-BA4B-53E3A149FB79}"/>
              </a:ext>
            </a:extLst>
          </p:cNvPr>
          <p:cNvSpPr txBox="1"/>
          <p:nvPr/>
        </p:nvSpPr>
        <p:spPr>
          <a:xfrm>
            <a:off x="9703059" y="5664053"/>
            <a:ext cx="1326004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667" dirty="0">
                <a:solidFill>
                  <a:schemeClr val="bg1"/>
                </a:solidFill>
                <a:latin typeface="Arial"/>
                <a:cs typeface="Arial"/>
              </a:rPr>
              <a:t>velocity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0810A5-78CA-DA4D-AEEE-2CF67680194B}"/>
              </a:ext>
            </a:extLst>
          </p:cNvPr>
          <p:cNvSpPr/>
          <p:nvPr/>
        </p:nvSpPr>
        <p:spPr>
          <a:xfrm>
            <a:off x="1262428" y="2580177"/>
            <a:ext cx="9394137" cy="2912452"/>
          </a:xfrm>
          <a:custGeom>
            <a:avLst/>
            <a:gdLst>
              <a:gd name="connsiteX0" fmla="*/ 0 w 11525250"/>
              <a:gd name="connsiteY0" fmla="*/ 5108353 h 5108353"/>
              <a:gd name="connsiteX1" fmla="*/ 603250 w 11525250"/>
              <a:gd name="connsiteY1" fmla="*/ 3298603 h 5108353"/>
              <a:gd name="connsiteX2" fmla="*/ 1730375 w 11525250"/>
              <a:gd name="connsiteY2" fmla="*/ 139478 h 5108353"/>
              <a:gd name="connsiteX3" fmla="*/ 2492375 w 11525250"/>
              <a:gd name="connsiteY3" fmla="*/ 758603 h 5108353"/>
              <a:gd name="connsiteX4" fmla="*/ 3349625 w 11525250"/>
              <a:gd name="connsiteY4" fmla="*/ 2568353 h 5108353"/>
              <a:gd name="connsiteX5" fmla="*/ 5191125 w 11525250"/>
              <a:gd name="connsiteY5" fmla="*/ 4378103 h 5108353"/>
              <a:gd name="connsiteX6" fmla="*/ 7112000 w 11525250"/>
              <a:gd name="connsiteY6" fmla="*/ 4886103 h 5108353"/>
              <a:gd name="connsiteX7" fmla="*/ 8921750 w 11525250"/>
              <a:gd name="connsiteY7" fmla="*/ 4441603 h 5108353"/>
              <a:gd name="connsiteX8" fmla="*/ 9953625 w 11525250"/>
              <a:gd name="connsiteY8" fmla="*/ 3377978 h 5108353"/>
              <a:gd name="connsiteX9" fmla="*/ 10842625 w 11525250"/>
              <a:gd name="connsiteY9" fmla="*/ 4028853 h 5108353"/>
              <a:gd name="connsiteX10" fmla="*/ 11525250 w 11525250"/>
              <a:gd name="connsiteY10" fmla="*/ 4759103 h 5108353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4229848 w 14229848"/>
              <a:gd name="connsiteY10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38780 w 14229848"/>
              <a:gd name="connsiteY10" fmla="*/ 4576936 h 5110402"/>
              <a:gd name="connsiteX11" fmla="*/ 14229848 w 14229848"/>
              <a:gd name="connsiteY11" fmla="*/ 4891393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9953625 w 14195613"/>
              <a:gd name="connsiteY7" fmla="*/ 3380027 h 5110402"/>
              <a:gd name="connsiteX8" fmla="*/ 10842625 w 14195613"/>
              <a:gd name="connsiteY8" fmla="*/ 4030902 h 5110402"/>
              <a:gd name="connsiteX9" fmla="*/ 12038780 w 14195613"/>
              <a:gd name="connsiteY9" fmla="*/ 4576936 h 5110402"/>
              <a:gd name="connsiteX10" fmla="*/ 14195613 w 14195613"/>
              <a:gd name="connsiteY10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86682 w 14195613"/>
              <a:gd name="connsiteY9" fmla="*/ 3500993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269272 w 14195613"/>
              <a:gd name="connsiteY10" fmla="*/ 3811517 h 5110402"/>
              <a:gd name="connsiteX11" fmla="*/ 14195613 w 14195613"/>
              <a:gd name="connsiteY11" fmla="*/ 4777432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79031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789377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3377 h 5113377"/>
              <a:gd name="connsiteX1" fmla="*/ 603250 w 14224425"/>
              <a:gd name="connsiteY1" fmla="*/ 3303627 h 5113377"/>
              <a:gd name="connsiteX2" fmla="*/ 1730375 w 14224425"/>
              <a:gd name="connsiteY2" fmla="*/ 144502 h 5113377"/>
              <a:gd name="connsiteX3" fmla="*/ 2492375 w 14224425"/>
              <a:gd name="connsiteY3" fmla="*/ 763627 h 5113377"/>
              <a:gd name="connsiteX4" fmla="*/ 4041099 w 14224425"/>
              <a:gd name="connsiteY4" fmla="*/ 2808886 h 5113377"/>
              <a:gd name="connsiteX5" fmla="*/ 5088418 w 14224425"/>
              <a:gd name="connsiteY5" fmla="*/ 4073804 h 5113377"/>
              <a:gd name="connsiteX6" fmla="*/ 7043532 w 14224425"/>
              <a:gd name="connsiteY6" fmla="*/ 4663206 h 5113377"/>
              <a:gd name="connsiteX7" fmla="*/ 8417292 w 14224425"/>
              <a:gd name="connsiteY7" fmla="*/ 3535279 h 5113377"/>
              <a:gd name="connsiteX8" fmla="*/ 9953625 w 14224425"/>
              <a:gd name="connsiteY8" fmla="*/ 556837 h 5113377"/>
              <a:gd name="connsiteX9" fmla="*/ 10957874 w 14224425"/>
              <a:gd name="connsiteY9" fmla="*/ 2385280 h 5113377"/>
              <a:gd name="connsiteX10" fmla="*/ 12269272 w 14224425"/>
              <a:gd name="connsiteY10" fmla="*/ 3814492 h 5113377"/>
              <a:gd name="connsiteX11" fmla="*/ 14224425 w 14224425"/>
              <a:gd name="connsiteY11" fmla="*/ 4191619 h 5113377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1730375 w 14224425"/>
              <a:gd name="connsiteY2" fmla="*/ 121304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2393036 w 14224425"/>
              <a:gd name="connsiteY2" fmla="*/ 121302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111384 h 5111384"/>
              <a:gd name="connsiteX1" fmla="*/ 603250 w 14224425"/>
              <a:gd name="connsiteY1" fmla="*/ 3301634 h 5111384"/>
              <a:gd name="connsiteX2" fmla="*/ 2393036 w 14224425"/>
              <a:gd name="connsiteY2" fmla="*/ 142507 h 5111384"/>
              <a:gd name="connsiteX3" fmla="*/ 3212658 w 14224425"/>
              <a:gd name="connsiteY3" fmla="*/ 879393 h 5111384"/>
              <a:gd name="connsiteX4" fmla="*/ 4041099 w 14224425"/>
              <a:gd name="connsiteY4" fmla="*/ 2806893 h 5111384"/>
              <a:gd name="connsiteX5" fmla="*/ 5088418 w 14224425"/>
              <a:gd name="connsiteY5" fmla="*/ 4071811 h 5111384"/>
              <a:gd name="connsiteX6" fmla="*/ 7043532 w 14224425"/>
              <a:gd name="connsiteY6" fmla="*/ 4661213 h 5111384"/>
              <a:gd name="connsiteX7" fmla="*/ 8417292 w 14224425"/>
              <a:gd name="connsiteY7" fmla="*/ 3533286 h 5111384"/>
              <a:gd name="connsiteX8" fmla="*/ 9953625 w 14224425"/>
              <a:gd name="connsiteY8" fmla="*/ 554844 h 5111384"/>
              <a:gd name="connsiteX9" fmla="*/ 10957874 w 14224425"/>
              <a:gd name="connsiteY9" fmla="*/ 2383287 h 5111384"/>
              <a:gd name="connsiteX10" fmla="*/ 12269272 w 14224425"/>
              <a:gd name="connsiteY10" fmla="*/ 3812499 h 5111384"/>
              <a:gd name="connsiteX11" fmla="*/ 14224425 w 14224425"/>
              <a:gd name="connsiteY11" fmla="*/ 4189626 h 5111384"/>
              <a:gd name="connsiteX0" fmla="*/ 0 w 14224425"/>
              <a:gd name="connsiteY0" fmla="*/ 5002205 h 5002205"/>
              <a:gd name="connsiteX1" fmla="*/ 1467593 w 14224425"/>
              <a:gd name="connsiteY1" fmla="*/ 1543858 h 5002205"/>
              <a:gd name="connsiteX2" fmla="*/ 2393036 w 14224425"/>
              <a:gd name="connsiteY2" fmla="*/ 33328 h 5002205"/>
              <a:gd name="connsiteX3" fmla="*/ 3212658 w 14224425"/>
              <a:gd name="connsiteY3" fmla="*/ 770214 h 5002205"/>
              <a:gd name="connsiteX4" fmla="*/ 4041099 w 14224425"/>
              <a:gd name="connsiteY4" fmla="*/ 2697714 h 5002205"/>
              <a:gd name="connsiteX5" fmla="*/ 5088418 w 14224425"/>
              <a:gd name="connsiteY5" fmla="*/ 3962632 h 5002205"/>
              <a:gd name="connsiteX6" fmla="*/ 7043532 w 14224425"/>
              <a:gd name="connsiteY6" fmla="*/ 4552034 h 5002205"/>
              <a:gd name="connsiteX7" fmla="*/ 8417292 w 14224425"/>
              <a:gd name="connsiteY7" fmla="*/ 3424107 h 5002205"/>
              <a:gd name="connsiteX8" fmla="*/ 9953625 w 14224425"/>
              <a:gd name="connsiteY8" fmla="*/ 445665 h 5002205"/>
              <a:gd name="connsiteX9" fmla="*/ 10957874 w 14224425"/>
              <a:gd name="connsiteY9" fmla="*/ 2274108 h 5002205"/>
              <a:gd name="connsiteX10" fmla="*/ 12269272 w 14224425"/>
              <a:gd name="connsiteY10" fmla="*/ 3703320 h 5002205"/>
              <a:gd name="connsiteX11" fmla="*/ 14224425 w 14224425"/>
              <a:gd name="connsiteY11" fmla="*/ 4080447 h 5002205"/>
              <a:gd name="connsiteX0" fmla="*/ 0 w 14224425"/>
              <a:gd name="connsiteY0" fmla="*/ 5004883 h 5004883"/>
              <a:gd name="connsiteX1" fmla="*/ 1467593 w 14224425"/>
              <a:gd name="connsiteY1" fmla="*/ 1546536 h 5004883"/>
              <a:gd name="connsiteX2" fmla="*/ 2393036 w 14224425"/>
              <a:gd name="connsiteY2" fmla="*/ 36006 h 5004883"/>
              <a:gd name="connsiteX3" fmla="*/ 3212658 w 14224425"/>
              <a:gd name="connsiteY3" fmla="*/ 772892 h 5004883"/>
              <a:gd name="connsiteX4" fmla="*/ 5088418 w 14224425"/>
              <a:gd name="connsiteY4" fmla="*/ 3965310 h 5004883"/>
              <a:gd name="connsiteX5" fmla="*/ 7043532 w 14224425"/>
              <a:gd name="connsiteY5" fmla="*/ 4554712 h 5004883"/>
              <a:gd name="connsiteX6" fmla="*/ 8417292 w 14224425"/>
              <a:gd name="connsiteY6" fmla="*/ 3426785 h 5004883"/>
              <a:gd name="connsiteX7" fmla="*/ 9953625 w 14224425"/>
              <a:gd name="connsiteY7" fmla="*/ 448343 h 5004883"/>
              <a:gd name="connsiteX8" fmla="*/ 10957874 w 14224425"/>
              <a:gd name="connsiteY8" fmla="*/ 2276786 h 5004883"/>
              <a:gd name="connsiteX9" fmla="*/ 12269272 w 14224425"/>
              <a:gd name="connsiteY9" fmla="*/ 3705998 h 5004883"/>
              <a:gd name="connsiteX10" fmla="*/ 14224425 w 14224425"/>
              <a:gd name="connsiteY10" fmla="*/ 4083125 h 5004883"/>
              <a:gd name="connsiteX0" fmla="*/ 0 w 14224425"/>
              <a:gd name="connsiteY0" fmla="*/ 5004883 h 5004883"/>
              <a:gd name="connsiteX1" fmla="*/ 1208024 w 14224425"/>
              <a:gd name="connsiteY1" fmla="*/ 4074851 h 5004883"/>
              <a:gd name="connsiteX2" fmla="*/ 1467593 w 14224425"/>
              <a:gd name="connsiteY2" fmla="*/ 1546536 h 5004883"/>
              <a:gd name="connsiteX3" fmla="*/ 2393036 w 14224425"/>
              <a:gd name="connsiteY3" fmla="*/ 36006 h 5004883"/>
              <a:gd name="connsiteX4" fmla="*/ 3212658 w 14224425"/>
              <a:gd name="connsiteY4" fmla="*/ 772892 h 5004883"/>
              <a:gd name="connsiteX5" fmla="*/ 5088418 w 14224425"/>
              <a:gd name="connsiteY5" fmla="*/ 3965310 h 5004883"/>
              <a:gd name="connsiteX6" fmla="*/ 7043532 w 14224425"/>
              <a:gd name="connsiteY6" fmla="*/ 4554712 h 5004883"/>
              <a:gd name="connsiteX7" fmla="*/ 8417292 w 14224425"/>
              <a:gd name="connsiteY7" fmla="*/ 3426785 h 5004883"/>
              <a:gd name="connsiteX8" fmla="*/ 9953625 w 14224425"/>
              <a:gd name="connsiteY8" fmla="*/ 448343 h 5004883"/>
              <a:gd name="connsiteX9" fmla="*/ 10957874 w 14224425"/>
              <a:gd name="connsiteY9" fmla="*/ 2276786 h 5004883"/>
              <a:gd name="connsiteX10" fmla="*/ 12269272 w 14224425"/>
              <a:gd name="connsiteY10" fmla="*/ 3705998 h 5004883"/>
              <a:gd name="connsiteX11" fmla="*/ 14224425 w 14224425"/>
              <a:gd name="connsiteY11" fmla="*/ 4083125 h 5004883"/>
              <a:gd name="connsiteX0" fmla="*/ 0 w 14224425"/>
              <a:gd name="connsiteY0" fmla="*/ 5054836 h 5054836"/>
              <a:gd name="connsiteX1" fmla="*/ 1208024 w 14224425"/>
              <a:gd name="connsiteY1" fmla="*/ 4124804 h 5054836"/>
              <a:gd name="connsiteX2" fmla="*/ 2130255 w 14224425"/>
              <a:gd name="connsiteY2" fmla="*/ 2361908 h 5054836"/>
              <a:gd name="connsiteX3" fmla="*/ 2393036 w 14224425"/>
              <a:gd name="connsiteY3" fmla="*/ 85959 h 5054836"/>
              <a:gd name="connsiteX4" fmla="*/ 3212658 w 14224425"/>
              <a:gd name="connsiteY4" fmla="*/ 822845 h 5054836"/>
              <a:gd name="connsiteX5" fmla="*/ 5088418 w 14224425"/>
              <a:gd name="connsiteY5" fmla="*/ 4015263 h 5054836"/>
              <a:gd name="connsiteX6" fmla="*/ 7043532 w 14224425"/>
              <a:gd name="connsiteY6" fmla="*/ 4604665 h 5054836"/>
              <a:gd name="connsiteX7" fmla="*/ 8417292 w 14224425"/>
              <a:gd name="connsiteY7" fmla="*/ 3476738 h 5054836"/>
              <a:gd name="connsiteX8" fmla="*/ 9953625 w 14224425"/>
              <a:gd name="connsiteY8" fmla="*/ 498296 h 5054836"/>
              <a:gd name="connsiteX9" fmla="*/ 10957874 w 14224425"/>
              <a:gd name="connsiteY9" fmla="*/ 2326739 h 5054836"/>
              <a:gd name="connsiteX10" fmla="*/ 12269272 w 14224425"/>
              <a:gd name="connsiteY10" fmla="*/ 3755951 h 5054836"/>
              <a:gd name="connsiteX11" fmla="*/ 14224425 w 14224425"/>
              <a:gd name="connsiteY11" fmla="*/ 4133078 h 5054836"/>
              <a:gd name="connsiteX0" fmla="*/ 0 w 14224425"/>
              <a:gd name="connsiteY0" fmla="*/ 4978404 h 4978404"/>
              <a:gd name="connsiteX1" fmla="*/ 1208024 w 14224425"/>
              <a:gd name="connsiteY1" fmla="*/ 4048372 h 4978404"/>
              <a:gd name="connsiteX2" fmla="*/ 2130255 w 14224425"/>
              <a:gd name="connsiteY2" fmla="*/ 2285476 h 4978404"/>
              <a:gd name="connsiteX3" fmla="*/ 2393036 w 14224425"/>
              <a:gd name="connsiteY3" fmla="*/ 9527 h 4978404"/>
              <a:gd name="connsiteX4" fmla="*/ 3961756 w 14224425"/>
              <a:gd name="connsiteY4" fmla="*/ 1570712 h 4978404"/>
              <a:gd name="connsiteX5" fmla="*/ 5088418 w 14224425"/>
              <a:gd name="connsiteY5" fmla="*/ 3938831 h 4978404"/>
              <a:gd name="connsiteX6" fmla="*/ 7043532 w 14224425"/>
              <a:gd name="connsiteY6" fmla="*/ 4528233 h 4978404"/>
              <a:gd name="connsiteX7" fmla="*/ 8417292 w 14224425"/>
              <a:gd name="connsiteY7" fmla="*/ 3400306 h 4978404"/>
              <a:gd name="connsiteX8" fmla="*/ 9953625 w 14224425"/>
              <a:gd name="connsiteY8" fmla="*/ 421864 h 4978404"/>
              <a:gd name="connsiteX9" fmla="*/ 10957874 w 14224425"/>
              <a:gd name="connsiteY9" fmla="*/ 2250307 h 4978404"/>
              <a:gd name="connsiteX10" fmla="*/ 12269272 w 14224425"/>
              <a:gd name="connsiteY10" fmla="*/ 3679519 h 4978404"/>
              <a:gd name="connsiteX11" fmla="*/ 14224425 w 14224425"/>
              <a:gd name="connsiteY11" fmla="*/ 4056646 h 4978404"/>
              <a:gd name="connsiteX0" fmla="*/ 0 w 14224425"/>
              <a:gd name="connsiteY0" fmla="*/ 4919959 h 4919959"/>
              <a:gd name="connsiteX1" fmla="*/ 1208024 w 14224425"/>
              <a:gd name="connsiteY1" fmla="*/ 3989927 h 4919959"/>
              <a:gd name="connsiteX2" fmla="*/ 2130255 w 14224425"/>
              <a:gd name="connsiteY2" fmla="*/ 2227031 h 4919959"/>
              <a:gd name="connsiteX3" fmla="*/ 3199753 w 14224425"/>
              <a:gd name="connsiteY3" fmla="*/ 9961 h 4919959"/>
              <a:gd name="connsiteX4" fmla="*/ 3961756 w 14224425"/>
              <a:gd name="connsiteY4" fmla="*/ 1512267 h 4919959"/>
              <a:gd name="connsiteX5" fmla="*/ 5088418 w 14224425"/>
              <a:gd name="connsiteY5" fmla="*/ 3880386 h 4919959"/>
              <a:gd name="connsiteX6" fmla="*/ 7043532 w 14224425"/>
              <a:gd name="connsiteY6" fmla="*/ 4469788 h 4919959"/>
              <a:gd name="connsiteX7" fmla="*/ 8417292 w 14224425"/>
              <a:gd name="connsiteY7" fmla="*/ 3341861 h 4919959"/>
              <a:gd name="connsiteX8" fmla="*/ 9953625 w 14224425"/>
              <a:gd name="connsiteY8" fmla="*/ 363419 h 4919959"/>
              <a:gd name="connsiteX9" fmla="*/ 10957874 w 14224425"/>
              <a:gd name="connsiteY9" fmla="*/ 2191862 h 4919959"/>
              <a:gd name="connsiteX10" fmla="*/ 12269272 w 14224425"/>
              <a:gd name="connsiteY10" fmla="*/ 3621074 h 4919959"/>
              <a:gd name="connsiteX11" fmla="*/ 14224425 w 14224425"/>
              <a:gd name="connsiteY11" fmla="*/ 3998201 h 4919959"/>
              <a:gd name="connsiteX0" fmla="*/ 0 w 14224425"/>
              <a:gd name="connsiteY0" fmla="*/ 4978400 h 4978400"/>
              <a:gd name="connsiteX1" fmla="*/ 1208024 w 14224425"/>
              <a:gd name="connsiteY1" fmla="*/ 4048368 h 4978400"/>
              <a:gd name="connsiteX2" fmla="*/ 2130255 w 14224425"/>
              <a:gd name="connsiteY2" fmla="*/ 2285472 h 4978400"/>
              <a:gd name="connsiteX3" fmla="*/ 3199753 w 14224425"/>
              <a:gd name="connsiteY3" fmla="*/ 9523 h 4978400"/>
              <a:gd name="connsiteX4" fmla="*/ 3961756 w 14224425"/>
              <a:gd name="connsiteY4" fmla="*/ 1570708 h 4978400"/>
              <a:gd name="connsiteX5" fmla="*/ 5088418 w 14224425"/>
              <a:gd name="connsiteY5" fmla="*/ 3938827 h 4978400"/>
              <a:gd name="connsiteX6" fmla="*/ 7043532 w 14224425"/>
              <a:gd name="connsiteY6" fmla="*/ 4528229 h 4978400"/>
              <a:gd name="connsiteX7" fmla="*/ 8417292 w 14224425"/>
              <a:gd name="connsiteY7" fmla="*/ 3400302 h 4978400"/>
              <a:gd name="connsiteX8" fmla="*/ 9953625 w 14224425"/>
              <a:gd name="connsiteY8" fmla="*/ 421860 h 4978400"/>
              <a:gd name="connsiteX9" fmla="*/ 10957874 w 14224425"/>
              <a:gd name="connsiteY9" fmla="*/ 2250303 h 4978400"/>
              <a:gd name="connsiteX10" fmla="*/ 12269272 w 14224425"/>
              <a:gd name="connsiteY10" fmla="*/ 3679515 h 4978400"/>
              <a:gd name="connsiteX11" fmla="*/ 14224425 w 14224425"/>
              <a:gd name="connsiteY11" fmla="*/ 4056642 h 4978400"/>
              <a:gd name="connsiteX0" fmla="*/ 0 w 14224425"/>
              <a:gd name="connsiteY0" fmla="*/ 4977864 h 4977864"/>
              <a:gd name="connsiteX1" fmla="*/ 1208024 w 14224425"/>
              <a:gd name="connsiteY1" fmla="*/ 4047832 h 4977864"/>
              <a:gd name="connsiteX2" fmla="*/ 2130255 w 14224425"/>
              <a:gd name="connsiteY2" fmla="*/ 2284936 h 4977864"/>
              <a:gd name="connsiteX3" fmla="*/ 3199753 w 14224425"/>
              <a:gd name="connsiteY3" fmla="*/ 8987 h 4977864"/>
              <a:gd name="connsiteX4" fmla="*/ 3961756 w 14224425"/>
              <a:gd name="connsiteY4" fmla="*/ 1570172 h 4977864"/>
              <a:gd name="connsiteX5" fmla="*/ 5203663 w 14224425"/>
              <a:gd name="connsiteY5" fmla="*/ 3526139 h 4977864"/>
              <a:gd name="connsiteX6" fmla="*/ 7043532 w 14224425"/>
              <a:gd name="connsiteY6" fmla="*/ 4527693 h 4977864"/>
              <a:gd name="connsiteX7" fmla="*/ 8417292 w 14224425"/>
              <a:gd name="connsiteY7" fmla="*/ 3399766 h 4977864"/>
              <a:gd name="connsiteX8" fmla="*/ 9953625 w 14224425"/>
              <a:gd name="connsiteY8" fmla="*/ 421324 h 4977864"/>
              <a:gd name="connsiteX9" fmla="*/ 10957874 w 14224425"/>
              <a:gd name="connsiteY9" fmla="*/ 2249767 h 4977864"/>
              <a:gd name="connsiteX10" fmla="*/ 12269272 w 14224425"/>
              <a:gd name="connsiteY10" fmla="*/ 3678979 h 4977864"/>
              <a:gd name="connsiteX11" fmla="*/ 14224425 w 14224425"/>
              <a:gd name="connsiteY11" fmla="*/ 4056106 h 4977864"/>
              <a:gd name="connsiteX0" fmla="*/ 0 w 14224425"/>
              <a:gd name="connsiteY0" fmla="*/ 5044401 h 5044401"/>
              <a:gd name="connsiteX1" fmla="*/ 1208024 w 14224425"/>
              <a:gd name="connsiteY1" fmla="*/ 4114369 h 5044401"/>
              <a:gd name="connsiteX2" fmla="*/ 3199753 w 14224425"/>
              <a:gd name="connsiteY2" fmla="*/ 75524 h 5044401"/>
              <a:gd name="connsiteX3" fmla="*/ 3961756 w 14224425"/>
              <a:gd name="connsiteY3" fmla="*/ 1636709 h 5044401"/>
              <a:gd name="connsiteX4" fmla="*/ 5203663 w 14224425"/>
              <a:gd name="connsiteY4" fmla="*/ 3592676 h 5044401"/>
              <a:gd name="connsiteX5" fmla="*/ 7043532 w 14224425"/>
              <a:gd name="connsiteY5" fmla="*/ 4594230 h 5044401"/>
              <a:gd name="connsiteX6" fmla="*/ 8417292 w 14224425"/>
              <a:gd name="connsiteY6" fmla="*/ 3466303 h 5044401"/>
              <a:gd name="connsiteX7" fmla="*/ 9953625 w 14224425"/>
              <a:gd name="connsiteY7" fmla="*/ 487861 h 5044401"/>
              <a:gd name="connsiteX8" fmla="*/ 10957874 w 14224425"/>
              <a:gd name="connsiteY8" fmla="*/ 2316304 h 5044401"/>
              <a:gd name="connsiteX9" fmla="*/ 12269272 w 14224425"/>
              <a:gd name="connsiteY9" fmla="*/ 3745516 h 5044401"/>
              <a:gd name="connsiteX10" fmla="*/ 14224425 w 14224425"/>
              <a:gd name="connsiteY10" fmla="*/ 4122643 h 5044401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0957874 w 14224425"/>
              <a:gd name="connsiteY7" fmla="*/ 2242727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269272 w 14224425"/>
              <a:gd name="connsiteY7" fmla="*/ 3671939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090329 w 14224425"/>
              <a:gd name="connsiteY7" fmla="*/ 2274443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089857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425" h="4970824">
                <a:moveTo>
                  <a:pt x="0" y="4970824"/>
                </a:moveTo>
                <a:cubicBezTo>
                  <a:pt x="425033" y="4711774"/>
                  <a:pt x="674732" y="4868938"/>
                  <a:pt x="1208024" y="4040792"/>
                </a:cubicBezTo>
                <a:cubicBezTo>
                  <a:pt x="1741316" y="3212646"/>
                  <a:pt x="2533813" y="88896"/>
                  <a:pt x="3199753" y="1947"/>
                </a:cubicBezTo>
                <a:cubicBezTo>
                  <a:pt x="3865693" y="-85002"/>
                  <a:pt x="4563033" y="2765981"/>
                  <a:pt x="5203663" y="3519099"/>
                </a:cubicBezTo>
                <a:cubicBezTo>
                  <a:pt x="5844293" y="4272217"/>
                  <a:pt x="6507927" y="4541715"/>
                  <a:pt x="7043532" y="4520653"/>
                </a:cubicBezTo>
                <a:cubicBezTo>
                  <a:pt x="7579137" y="4499591"/>
                  <a:pt x="7932277" y="4128307"/>
                  <a:pt x="8417292" y="3392726"/>
                </a:cubicBezTo>
                <a:cubicBezTo>
                  <a:pt x="8902307" y="2657145"/>
                  <a:pt x="9265118" y="155693"/>
                  <a:pt x="9953625" y="107169"/>
                </a:cubicBezTo>
                <a:cubicBezTo>
                  <a:pt x="10642132" y="58645"/>
                  <a:pt x="11836534" y="2444597"/>
                  <a:pt x="12548334" y="3101580"/>
                </a:cubicBezTo>
                <a:cubicBezTo>
                  <a:pt x="13260134" y="3758563"/>
                  <a:pt x="13802188" y="4056350"/>
                  <a:pt x="14224425" y="4049066"/>
                </a:cubicBezTo>
              </a:path>
            </a:pathLst>
          </a:custGeom>
          <a:gradFill flip="none" rotWithShape="1">
            <a:gsLst>
              <a:gs pos="47000">
                <a:schemeClr val="bg1"/>
              </a:gs>
              <a:gs pos="81000">
                <a:srgbClr val="202024">
                  <a:alpha val="35000"/>
                </a:srgbClr>
              </a:gs>
              <a:gs pos="91000">
                <a:srgbClr val="202024"/>
              </a:gs>
            </a:gsLst>
            <a:lin ang="5400000" scaled="1"/>
            <a:tileRect/>
          </a:gradFill>
          <a:ln w="12700" cmpd="sng">
            <a:solidFill>
              <a:schemeClr val="bg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>
              <a:ln w="76200" cmpd="sng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CCA1C4-DCD8-0F4B-8AF7-94A561DA4E59}"/>
              </a:ext>
            </a:extLst>
          </p:cNvPr>
          <p:cNvSpPr/>
          <p:nvPr/>
        </p:nvSpPr>
        <p:spPr>
          <a:xfrm>
            <a:off x="1836159" y="1993749"/>
            <a:ext cx="2528834" cy="482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3" dirty="0">
                <a:solidFill>
                  <a:schemeClr val="bg1"/>
                </a:solidFill>
              </a:rPr>
              <a:t>reactive decisions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826426-F70B-ED47-88B5-CB4F3C4F929F}"/>
              </a:ext>
            </a:extLst>
          </p:cNvPr>
          <p:cNvSpPr/>
          <p:nvPr/>
        </p:nvSpPr>
        <p:spPr>
          <a:xfrm>
            <a:off x="6706123" y="2016931"/>
            <a:ext cx="2488502" cy="482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3" dirty="0">
                <a:solidFill>
                  <a:schemeClr val="bg1"/>
                </a:solidFill>
              </a:rPr>
              <a:t>historical analysis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FE974C-7364-F945-9DC8-34BE1177C513}"/>
              </a:ext>
            </a:extLst>
          </p:cNvPr>
          <p:cNvSpPr/>
          <p:nvPr/>
        </p:nvSpPr>
        <p:spPr>
          <a:xfrm>
            <a:off x="1248251" y="1729563"/>
            <a:ext cx="4546771" cy="375429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6B5059-2E01-2740-8B24-A9C5C9177A8F}"/>
              </a:ext>
            </a:extLst>
          </p:cNvPr>
          <p:cNvGrpSpPr/>
          <p:nvPr/>
        </p:nvGrpSpPr>
        <p:grpSpPr>
          <a:xfrm>
            <a:off x="2371747" y="5433837"/>
            <a:ext cx="6903253" cy="142416"/>
            <a:chOff x="1550966" y="5997812"/>
            <a:chExt cx="6049995" cy="3564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54362D-7613-F047-A91F-81526DFF5711}"/>
                </a:ext>
              </a:extLst>
            </p:cNvPr>
            <p:cNvCxnSpPr/>
            <p:nvPr/>
          </p:nvCxnSpPr>
          <p:spPr>
            <a:xfrm>
              <a:off x="1550966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3A2967-8C31-6742-8D38-BE3ADE712884}"/>
                </a:ext>
              </a:extLst>
            </p:cNvPr>
            <p:cNvCxnSpPr/>
            <p:nvPr/>
          </p:nvCxnSpPr>
          <p:spPr>
            <a:xfrm>
              <a:off x="2559299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C5C565-D4BE-F84E-BB5E-720D440FDCCA}"/>
                </a:ext>
              </a:extLst>
            </p:cNvPr>
            <p:cNvCxnSpPr/>
            <p:nvPr/>
          </p:nvCxnSpPr>
          <p:spPr>
            <a:xfrm>
              <a:off x="3567632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8DEDE1-BDB5-AE44-9372-C2F978B30FCC}"/>
                </a:ext>
              </a:extLst>
            </p:cNvPr>
            <p:cNvCxnSpPr/>
            <p:nvPr/>
          </p:nvCxnSpPr>
          <p:spPr>
            <a:xfrm>
              <a:off x="4575965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FF0B39-257E-0B49-95A7-227139F234F2}"/>
                </a:ext>
              </a:extLst>
            </p:cNvPr>
            <p:cNvCxnSpPr/>
            <p:nvPr/>
          </p:nvCxnSpPr>
          <p:spPr>
            <a:xfrm>
              <a:off x="5584298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100DF7-DC89-BF41-834B-8F16A39E5133}"/>
                </a:ext>
              </a:extLst>
            </p:cNvPr>
            <p:cNvCxnSpPr/>
            <p:nvPr/>
          </p:nvCxnSpPr>
          <p:spPr>
            <a:xfrm>
              <a:off x="659263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ECF992-0D6E-784E-BAAE-3F09DBE7A59D}"/>
                </a:ext>
              </a:extLst>
            </p:cNvPr>
            <p:cNvCxnSpPr/>
            <p:nvPr/>
          </p:nvCxnSpPr>
          <p:spPr>
            <a:xfrm>
              <a:off x="760096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9EE26D8-47A3-0246-A8A4-AEEA03119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79" y="1812820"/>
            <a:ext cx="4545636" cy="31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1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5092F-B8DF-A940-81B5-B5311AF1F0BC}"/>
              </a:ext>
            </a:extLst>
          </p:cNvPr>
          <p:cNvSpPr/>
          <p:nvPr/>
        </p:nvSpPr>
        <p:spPr>
          <a:xfrm>
            <a:off x="280737" y="336885"/>
            <a:ext cx="11615008" cy="59575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D895A-AD5A-AB47-B64B-39AF5D65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Because there are two moments to extract value from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E9B2E-D453-2249-AB05-34C50278C6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105857-1019-714E-B5D8-7BCAD12B8AEC}"/>
              </a:ext>
            </a:extLst>
          </p:cNvPr>
          <p:cNvCxnSpPr>
            <a:cxnSpLocks/>
          </p:cNvCxnSpPr>
          <p:nvPr/>
        </p:nvCxnSpPr>
        <p:spPr>
          <a:xfrm>
            <a:off x="1221204" y="1729563"/>
            <a:ext cx="0" cy="4008283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C929D8-1A34-A74F-9E46-78608C25AD20}"/>
              </a:ext>
            </a:extLst>
          </p:cNvPr>
          <p:cNvCxnSpPr/>
          <p:nvPr/>
        </p:nvCxnSpPr>
        <p:spPr>
          <a:xfrm flipH="1">
            <a:off x="1021953" y="5500533"/>
            <a:ext cx="9834900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BC479F-89B7-0745-A556-BD14D6234808}"/>
              </a:ext>
            </a:extLst>
          </p:cNvPr>
          <p:cNvSpPr txBox="1"/>
          <p:nvPr/>
        </p:nvSpPr>
        <p:spPr>
          <a:xfrm rot="16200000">
            <a:off x="381808" y="2560113"/>
            <a:ext cx="1034514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667" dirty="0">
                <a:solidFill>
                  <a:schemeClr val="bg1"/>
                </a:solidFill>
                <a:latin typeface="Arial"/>
                <a:cs typeface="Arial"/>
              </a:rPr>
              <a:t>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60C84-11E4-9A47-A26F-197FBB2038DF}"/>
              </a:ext>
            </a:extLst>
          </p:cNvPr>
          <p:cNvSpPr txBox="1"/>
          <p:nvPr/>
        </p:nvSpPr>
        <p:spPr>
          <a:xfrm>
            <a:off x="1543344" y="5517207"/>
            <a:ext cx="8082662" cy="4205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  <a:latin typeface="Arial"/>
                <a:cs typeface="Arial"/>
              </a:rPr>
              <a:t>       </a:t>
            </a:r>
            <a:r>
              <a:rPr lang="en-GB" sz="2133" dirty="0" err="1">
                <a:solidFill>
                  <a:schemeClr val="bg1"/>
                </a:solidFill>
                <a:latin typeface="Arial"/>
                <a:cs typeface="Arial"/>
              </a:rPr>
              <a:t>ms.</a:t>
            </a:r>
            <a:r>
              <a:rPr lang="en-GB" sz="2133" dirty="0">
                <a:solidFill>
                  <a:schemeClr val="bg1"/>
                </a:solidFill>
                <a:latin typeface="Arial"/>
                <a:cs typeface="Arial"/>
              </a:rPr>
              <a:t>         sec.        min.       hours       days     months     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EF5A4-216E-5D4C-BA4B-53E3A149FB79}"/>
              </a:ext>
            </a:extLst>
          </p:cNvPr>
          <p:cNvSpPr txBox="1"/>
          <p:nvPr/>
        </p:nvSpPr>
        <p:spPr>
          <a:xfrm>
            <a:off x="9703059" y="5664053"/>
            <a:ext cx="1326004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667" dirty="0">
                <a:solidFill>
                  <a:schemeClr val="bg1"/>
                </a:solidFill>
                <a:latin typeface="Arial"/>
                <a:cs typeface="Arial"/>
              </a:rPr>
              <a:t>velocity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0810A5-78CA-DA4D-AEEE-2CF67680194B}"/>
              </a:ext>
            </a:extLst>
          </p:cNvPr>
          <p:cNvSpPr/>
          <p:nvPr/>
        </p:nvSpPr>
        <p:spPr>
          <a:xfrm>
            <a:off x="1262428" y="2580177"/>
            <a:ext cx="9394137" cy="2912452"/>
          </a:xfrm>
          <a:custGeom>
            <a:avLst/>
            <a:gdLst>
              <a:gd name="connsiteX0" fmla="*/ 0 w 11525250"/>
              <a:gd name="connsiteY0" fmla="*/ 5108353 h 5108353"/>
              <a:gd name="connsiteX1" fmla="*/ 603250 w 11525250"/>
              <a:gd name="connsiteY1" fmla="*/ 3298603 h 5108353"/>
              <a:gd name="connsiteX2" fmla="*/ 1730375 w 11525250"/>
              <a:gd name="connsiteY2" fmla="*/ 139478 h 5108353"/>
              <a:gd name="connsiteX3" fmla="*/ 2492375 w 11525250"/>
              <a:gd name="connsiteY3" fmla="*/ 758603 h 5108353"/>
              <a:gd name="connsiteX4" fmla="*/ 3349625 w 11525250"/>
              <a:gd name="connsiteY4" fmla="*/ 2568353 h 5108353"/>
              <a:gd name="connsiteX5" fmla="*/ 5191125 w 11525250"/>
              <a:gd name="connsiteY5" fmla="*/ 4378103 h 5108353"/>
              <a:gd name="connsiteX6" fmla="*/ 7112000 w 11525250"/>
              <a:gd name="connsiteY6" fmla="*/ 4886103 h 5108353"/>
              <a:gd name="connsiteX7" fmla="*/ 8921750 w 11525250"/>
              <a:gd name="connsiteY7" fmla="*/ 4441603 h 5108353"/>
              <a:gd name="connsiteX8" fmla="*/ 9953625 w 11525250"/>
              <a:gd name="connsiteY8" fmla="*/ 3377978 h 5108353"/>
              <a:gd name="connsiteX9" fmla="*/ 10842625 w 11525250"/>
              <a:gd name="connsiteY9" fmla="*/ 4028853 h 5108353"/>
              <a:gd name="connsiteX10" fmla="*/ 11525250 w 11525250"/>
              <a:gd name="connsiteY10" fmla="*/ 4759103 h 5108353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4229848 w 14229848"/>
              <a:gd name="connsiteY10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38780 w 14229848"/>
              <a:gd name="connsiteY10" fmla="*/ 4576936 h 5110402"/>
              <a:gd name="connsiteX11" fmla="*/ 14229848 w 14229848"/>
              <a:gd name="connsiteY11" fmla="*/ 4891393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9953625 w 14195613"/>
              <a:gd name="connsiteY7" fmla="*/ 3380027 h 5110402"/>
              <a:gd name="connsiteX8" fmla="*/ 10842625 w 14195613"/>
              <a:gd name="connsiteY8" fmla="*/ 4030902 h 5110402"/>
              <a:gd name="connsiteX9" fmla="*/ 12038780 w 14195613"/>
              <a:gd name="connsiteY9" fmla="*/ 4576936 h 5110402"/>
              <a:gd name="connsiteX10" fmla="*/ 14195613 w 14195613"/>
              <a:gd name="connsiteY10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86682 w 14195613"/>
              <a:gd name="connsiteY9" fmla="*/ 3500993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269272 w 14195613"/>
              <a:gd name="connsiteY10" fmla="*/ 3811517 h 5110402"/>
              <a:gd name="connsiteX11" fmla="*/ 14195613 w 14195613"/>
              <a:gd name="connsiteY11" fmla="*/ 4777432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79031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789377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3377 h 5113377"/>
              <a:gd name="connsiteX1" fmla="*/ 603250 w 14224425"/>
              <a:gd name="connsiteY1" fmla="*/ 3303627 h 5113377"/>
              <a:gd name="connsiteX2" fmla="*/ 1730375 w 14224425"/>
              <a:gd name="connsiteY2" fmla="*/ 144502 h 5113377"/>
              <a:gd name="connsiteX3" fmla="*/ 2492375 w 14224425"/>
              <a:gd name="connsiteY3" fmla="*/ 763627 h 5113377"/>
              <a:gd name="connsiteX4" fmla="*/ 4041099 w 14224425"/>
              <a:gd name="connsiteY4" fmla="*/ 2808886 h 5113377"/>
              <a:gd name="connsiteX5" fmla="*/ 5088418 w 14224425"/>
              <a:gd name="connsiteY5" fmla="*/ 4073804 h 5113377"/>
              <a:gd name="connsiteX6" fmla="*/ 7043532 w 14224425"/>
              <a:gd name="connsiteY6" fmla="*/ 4663206 h 5113377"/>
              <a:gd name="connsiteX7" fmla="*/ 8417292 w 14224425"/>
              <a:gd name="connsiteY7" fmla="*/ 3535279 h 5113377"/>
              <a:gd name="connsiteX8" fmla="*/ 9953625 w 14224425"/>
              <a:gd name="connsiteY8" fmla="*/ 556837 h 5113377"/>
              <a:gd name="connsiteX9" fmla="*/ 10957874 w 14224425"/>
              <a:gd name="connsiteY9" fmla="*/ 2385280 h 5113377"/>
              <a:gd name="connsiteX10" fmla="*/ 12269272 w 14224425"/>
              <a:gd name="connsiteY10" fmla="*/ 3814492 h 5113377"/>
              <a:gd name="connsiteX11" fmla="*/ 14224425 w 14224425"/>
              <a:gd name="connsiteY11" fmla="*/ 4191619 h 5113377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1730375 w 14224425"/>
              <a:gd name="connsiteY2" fmla="*/ 121304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2393036 w 14224425"/>
              <a:gd name="connsiteY2" fmla="*/ 121302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111384 h 5111384"/>
              <a:gd name="connsiteX1" fmla="*/ 603250 w 14224425"/>
              <a:gd name="connsiteY1" fmla="*/ 3301634 h 5111384"/>
              <a:gd name="connsiteX2" fmla="*/ 2393036 w 14224425"/>
              <a:gd name="connsiteY2" fmla="*/ 142507 h 5111384"/>
              <a:gd name="connsiteX3" fmla="*/ 3212658 w 14224425"/>
              <a:gd name="connsiteY3" fmla="*/ 879393 h 5111384"/>
              <a:gd name="connsiteX4" fmla="*/ 4041099 w 14224425"/>
              <a:gd name="connsiteY4" fmla="*/ 2806893 h 5111384"/>
              <a:gd name="connsiteX5" fmla="*/ 5088418 w 14224425"/>
              <a:gd name="connsiteY5" fmla="*/ 4071811 h 5111384"/>
              <a:gd name="connsiteX6" fmla="*/ 7043532 w 14224425"/>
              <a:gd name="connsiteY6" fmla="*/ 4661213 h 5111384"/>
              <a:gd name="connsiteX7" fmla="*/ 8417292 w 14224425"/>
              <a:gd name="connsiteY7" fmla="*/ 3533286 h 5111384"/>
              <a:gd name="connsiteX8" fmla="*/ 9953625 w 14224425"/>
              <a:gd name="connsiteY8" fmla="*/ 554844 h 5111384"/>
              <a:gd name="connsiteX9" fmla="*/ 10957874 w 14224425"/>
              <a:gd name="connsiteY9" fmla="*/ 2383287 h 5111384"/>
              <a:gd name="connsiteX10" fmla="*/ 12269272 w 14224425"/>
              <a:gd name="connsiteY10" fmla="*/ 3812499 h 5111384"/>
              <a:gd name="connsiteX11" fmla="*/ 14224425 w 14224425"/>
              <a:gd name="connsiteY11" fmla="*/ 4189626 h 5111384"/>
              <a:gd name="connsiteX0" fmla="*/ 0 w 14224425"/>
              <a:gd name="connsiteY0" fmla="*/ 5002205 h 5002205"/>
              <a:gd name="connsiteX1" fmla="*/ 1467593 w 14224425"/>
              <a:gd name="connsiteY1" fmla="*/ 1543858 h 5002205"/>
              <a:gd name="connsiteX2" fmla="*/ 2393036 w 14224425"/>
              <a:gd name="connsiteY2" fmla="*/ 33328 h 5002205"/>
              <a:gd name="connsiteX3" fmla="*/ 3212658 w 14224425"/>
              <a:gd name="connsiteY3" fmla="*/ 770214 h 5002205"/>
              <a:gd name="connsiteX4" fmla="*/ 4041099 w 14224425"/>
              <a:gd name="connsiteY4" fmla="*/ 2697714 h 5002205"/>
              <a:gd name="connsiteX5" fmla="*/ 5088418 w 14224425"/>
              <a:gd name="connsiteY5" fmla="*/ 3962632 h 5002205"/>
              <a:gd name="connsiteX6" fmla="*/ 7043532 w 14224425"/>
              <a:gd name="connsiteY6" fmla="*/ 4552034 h 5002205"/>
              <a:gd name="connsiteX7" fmla="*/ 8417292 w 14224425"/>
              <a:gd name="connsiteY7" fmla="*/ 3424107 h 5002205"/>
              <a:gd name="connsiteX8" fmla="*/ 9953625 w 14224425"/>
              <a:gd name="connsiteY8" fmla="*/ 445665 h 5002205"/>
              <a:gd name="connsiteX9" fmla="*/ 10957874 w 14224425"/>
              <a:gd name="connsiteY9" fmla="*/ 2274108 h 5002205"/>
              <a:gd name="connsiteX10" fmla="*/ 12269272 w 14224425"/>
              <a:gd name="connsiteY10" fmla="*/ 3703320 h 5002205"/>
              <a:gd name="connsiteX11" fmla="*/ 14224425 w 14224425"/>
              <a:gd name="connsiteY11" fmla="*/ 4080447 h 5002205"/>
              <a:gd name="connsiteX0" fmla="*/ 0 w 14224425"/>
              <a:gd name="connsiteY0" fmla="*/ 5004883 h 5004883"/>
              <a:gd name="connsiteX1" fmla="*/ 1467593 w 14224425"/>
              <a:gd name="connsiteY1" fmla="*/ 1546536 h 5004883"/>
              <a:gd name="connsiteX2" fmla="*/ 2393036 w 14224425"/>
              <a:gd name="connsiteY2" fmla="*/ 36006 h 5004883"/>
              <a:gd name="connsiteX3" fmla="*/ 3212658 w 14224425"/>
              <a:gd name="connsiteY3" fmla="*/ 772892 h 5004883"/>
              <a:gd name="connsiteX4" fmla="*/ 5088418 w 14224425"/>
              <a:gd name="connsiteY4" fmla="*/ 3965310 h 5004883"/>
              <a:gd name="connsiteX5" fmla="*/ 7043532 w 14224425"/>
              <a:gd name="connsiteY5" fmla="*/ 4554712 h 5004883"/>
              <a:gd name="connsiteX6" fmla="*/ 8417292 w 14224425"/>
              <a:gd name="connsiteY6" fmla="*/ 3426785 h 5004883"/>
              <a:gd name="connsiteX7" fmla="*/ 9953625 w 14224425"/>
              <a:gd name="connsiteY7" fmla="*/ 448343 h 5004883"/>
              <a:gd name="connsiteX8" fmla="*/ 10957874 w 14224425"/>
              <a:gd name="connsiteY8" fmla="*/ 2276786 h 5004883"/>
              <a:gd name="connsiteX9" fmla="*/ 12269272 w 14224425"/>
              <a:gd name="connsiteY9" fmla="*/ 3705998 h 5004883"/>
              <a:gd name="connsiteX10" fmla="*/ 14224425 w 14224425"/>
              <a:gd name="connsiteY10" fmla="*/ 4083125 h 5004883"/>
              <a:gd name="connsiteX0" fmla="*/ 0 w 14224425"/>
              <a:gd name="connsiteY0" fmla="*/ 5004883 h 5004883"/>
              <a:gd name="connsiteX1" fmla="*/ 1208024 w 14224425"/>
              <a:gd name="connsiteY1" fmla="*/ 4074851 h 5004883"/>
              <a:gd name="connsiteX2" fmla="*/ 1467593 w 14224425"/>
              <a:gd name="connsiteY2" fmla="*/ 1546536 h 5004883"/>
              <a:gd name="connsiteX3" fmla="*/ 2393036 w 14224425"/>
              <a:gd name="connsiteY3" fmla="*/ 36006 h 5004883"/>
              <a:gd name="connsiteX4" fmla="*/ 3212658 w 14224425"/>
              <a:gd name="connsiteY4" fmla="*/ 772892 h 5004883"/>
              <a:gd name="connsiteX5" fmla="*/ 5088418 w 14224425"/>
              <a:gd name="connsiteY5" fmla="*/ 3965310 h 5004883"/>
              <a:gd name="connsiteX6" fmla="*/ 7043532 w 14224425"/>
              <a:gd name="connsiteY6" fmla="*/ 4554712 h 5004883"/>
              <a:gd name="connsiteX7" fmla="*/ 8417292 w 14224425"/>
              <a:gd name="connsiteY7" fmla="*/ 3426785 h 5004883"/>
              <a:gd name="connsiteX8" fmla="*/ 9953625 w 14224425"/>
              <a:gd name="connsiteY8" fmla="*/ 448343 h 5004883"/>
              <a:gd name="connsiteX9" fmla="*/ 10957874 w 14224425"/>
              <a:gd name="connsiteY9" fmla="*/ 2276786 h 5004883"/>
              <a:gd name="connsiteX10" fmla="*/ 12269272 w 14224425"/>
              <a:gd name="connsiteY10" fmla="*/ 3705998 h 5004883"/>
              <a:gd name="connsiteX11" fmla="*/ 14224425 w 14224425"/>
              <a:gd name="connsiteY11" fmla="*/ 4083125 h 5004883"/>
              <a:gd name="connsiteX0" fmla="*/ 0 w 14224425"/>
              <a:gd name="connsiteY0" fmla="*/ 5054836 h 5054836"/>
              <a:gd name="connsiteX1" fmla="*/ 1208024 w 14224425"/>
              <a:gd name="connsiteY1" fmla="*/ 4124804 h 5054836"/>
              <a:gd name="connsiteX2" fmla="*/ 2130255 w 14224425"/>
              <a:gd name="connsiteY2" fmla="*/ 2361908 h 5054836"/>
              <a:gd name="connsiteX3" fmla="*/ 2393036 w 14224425"/>
              <a:gd name="connsiteY3" fmla="*/ 85959 h 5054836"/>
              <a:gd name="connsiteX4" fmla="*/ 3212658 w 14224425"/>
              <a:gd name="connsiteY4" fmla="*/ 822845 h 5054836"/>
              <a:gd name="connsiteX5" fmla="*/ 5088418 w 14224425"/>
              <a:gd name="connsiteY5" fmla="*/ 4015263 h 5054836"/>
              <a:gd name="connsiteX6" fmla="*/ 7043532 w 14224425"/>
              <a:gd name="connsiteY6" fmla="*/ 4604665 h 5054836"/>
              <a:gd name="connsiteX7" fmla="*/ 8417292 w 14224425"/>
              <a:gd name="connsiteY7" fmla="*/ 3476738 h 5054836"/>
              <a:gd name="connsiteX8" fmla="*/ 9953625 w 14224425"/>
              <a:gd name="connsiteY8" fmla="*/ 498296 h 5054836"/>
              <a:gd name="connsiteX9" fmla="*/ 10957874 w 14224425"/>
              <a:gd name="connsiteY9" fmla="*/ 2326739 h 5054836"/>
              <a:gd name="connsiteX10" fmla="*/ 12269272 w 14224425"/>
              <a:gd name="connsiteY10" fmla="*/ 3755951 h 5054836"/>
              <a:gd name="connsiteX11" fmla="*/ 14224425 w 14224425"/>
              <a:gd name="connsiteY11" fmla="*/ 4133078 h 5054836"/>
              <a:gd name="connsiteX0" fmla="*/ 0 w 14224425"/>
              <a:gd name="connsiteY0" fmla="*/ 4978404 h 4978404"/>
              <a:gd name="connsiteX1" fmla="*/ 1208024 w 14224425"/>
              <a:gd name="connsiteY1" fmla="*/ 4048372 h 4978404"/>
              <a:gd name="connsiteX2" fmla="*/ 2130255 w 14224425"/>
              <a:gd name="connsiteY2" fmla="*/ 2285476 h 4978404"/>
              <a:gd name="connsiteX3" fmla="*/ 2393036 w 14224425"/>
              <a:gd name="connsiteY3" fmla="*/ 9527 h 4978404"/>
              <a:gd name="connsiteX4" fmla="*/ 3961756 w 14224425"/>
              <a:gd name="connsiteY4" fmla="*/ 1570712 h 4978404"/>
              <a:gd name="connsiteX5" fmla="*/ 5088418 w 14224425"/>
              <a:gd name="connsiteY5" fmla="*/ 3938831 h 4978404"/>
              <a:gd name="connsiteX6" fmla="*/ 7043532 w 14224425"/>
              <a:gd name="connsiteY6" fmla="*/ 4528233 h 4978404"/>
              <a:gd name="connsiteX7" fmla="*/ 8417292 w 14224425"/>
              <a:gd name="connsiteY7" fmla="*/ 3400306 h 4978404"/>
              <a:gd name="connsiteX8" fmla="*/ 9953625 w 14224425"/>
              <a:gd name="connsiteY8" fmla="*/ 421864 h 4978404"/>
              <a:gd name="connsiteX9" fmla="*/ 10957874 w 14224425"/>
              <a:gd name="connsiteY9" fmla="*/ 2250307 h 4978404"/>
              <a:gd name="connsiteX10" fmla="*/ 12269272 w 14224425"/>
              <a:gd name="connsiteY10" fmla="*/ 3679519 h 4978404"/>
              <a:gd name="connsiteX11" fmla="*/ 14224425 w 14224425"/>
              <a:gd name="connsiteY11" fmla="*/ 4056646 h 4978404"/>
              <a:gd name="connsiteX0" fmla="*/ 0 w 14224425"/>
              <a:gd name="connsiteY0" fmla="*/ 4919959 h 4919959"/>
              <a:gd name="connsiteX1" fmla="*/ 1208024 w 14224425"/>
              <a:gd name="connsiteY1" fmla="*/ 3989927 h 4919959"/>
              <a:gd name="connsiteX2" fmla="*/ 2130255 w 14224425"/>
              <a:gd name="connsiteY2" fmla="*/ 2227031 h 4919959"/>
              <a:gd name="connsiteX3" fmla="*/ 3199753 w 14224425"/>
              <a:gd name="connsiteY3" fmla="*/ 9961 h 4919959"/>
              <a:gd name="connsiteX4" fmla="*/ 3961756 w 14224425"/>
              <a:gd name="connsiteY4" fmla="*/ 1512267 h 4919959"/>
              <a:gd name="connsiteX5" fmla="*/ 5088418 w 14224425"/>
              <a:gd name="connsiteY5" fmla="*/ 3880386 h 4919959"/>
              <a:gd name="connsiteX6" fmla="*/ 7043532 w 14224425"/>
              <a:gd name="connsiteY6" fmla="*/ 4469788 h 4919959"/>
              <a:gd name="connsiteX7" fmla="*/ 8417292 w 14224425"/>
              <a:gd name="connsiteY7" fmla="*/ 3341861 h 4919959"/>
              <a:gd name="connsiteX8" fmla="*/ 9953625 w 14224425"/>
              <a:gd name="connsiteY8" fmla="*/ 363419 h 4919959"/>
              <a:gd name="connsiteX9" fmla="*/ 10957874 w 14224425"/>
              <a:gd name="connsiteY9" fmla="*/ 2191862 h 4919959"/>
              <a:gd name="connsiteX10" fmla="*/ 12269272 w 14224425"/>
              <a:gd name="connsiteY10" fmla="*/ 3621074 h 4919959"/>
              <a:gd name="connsiteX11" fmla="*/ 14224425 w 14224425"/>
              <a:gd name="connsiteY11" fmla="*/ 3998201 h 4919959"/>
              <a:gd name="connsiteX0" fmla="*/ 0 w 14224425"/>
              <a:gd name="connsiteY0" fmla="*/ 4978400 h 4978400"/>
              <a:gd name="connsiteX1" fmla="*/ 1208024 w 14224425"/>
              <a:gd name="connsiteY1" fmla="*/ 4048368 h 4978400"/>
              <a:gd name="connsiteX2" fmla="*/ 2130255 w 14224425"/>
              <a:gd name="connsiteY2" fmla="*/ 2285472 h 4978400"/>
              <a:gd name="connsiteX3" fmla="*/ 3199753 w 14224425"/>
              <a:gd name="connsiteY3" fmla="*/ 9523 h 4978400"/>
              <a:gd name="connsiteX4" fmla="*/ 3961756 w 14224425"/>
              <a:gd name="connsiteY4" fmla="*/ 1570708 h 4978400"/>
              <a:gd name="connsiteX5" fmla="*/ 5088418 w 14224425"/>
              <a:gd name="connsiteY5" fmla="*/ 3938827 h 4978400"/>
              <a:gd name="connsiteX6" fmla="*/ 7043532 w 14224425"/>
              <a:gd name="connsiteY6" fmla="*/ 4528229 h 4978400"/>
              <a:gd name="connsiteX7" fmla="*/ 8417292 w 14224425"/>
              <a:gd name="connsiteY7" fmla="*/ 3400302 h 4978400"/>
              <a:gd name="connsiteX8" fmla="*/ 9953625 w 14224425"/>
              <a:gd name="connsiteY8" fmla="*/ 421860 h 4978400"/>
              <a:gd name="connsiteX9" fmla="*/ 10957874 w 14224425"/>
              <a:gd name="connsiteY9" fmla="*/ 2250303 h 4978400"/>
              <a:gd name="connsiteX10" fmla="*/ 12269272 w 14224425"/>
              <a:gd name="connsiteY10" fmla="*/ 3679515 h 4978400"/>
              <a:gd name="connsiteX11" fmla="*/ 14224425 w 14224425"/>
              <a:gd name="connsiteY11" fmla="*/ 4056642 h 4978400"/>
              <a:gd name="connsiteX0" fmla="*/ 0 w 14224425"/>
              <a:gd name="connsiteY0" fmla="*/ 4977864 h 4977864"/>
              <a:gd name="connsiteX1" fmla="*/ 1208024 w 14224425"/>
              <a:gd name="connsiteY1" fmla="*/ 4047832 h 4977864"/>
              <a:gd name="connsiteX2" fmla="*/ 2130255 w 14224425"/>
              <a:gd name="connsiteY2" fmla="*/ 2284936 h 4977864"/>
              <a:gd name="connsiteX3" fmla="*/ 3199753 w 14224425"/>
              <a:gd name="connsiteY3" fmla="*/ 8987 h 4977864"/>
              <a:gd name="connsiteX4" fmla="*/ 3961756 w 14224425"/>
              <a:gd name="connsiteY4" fmla="*/ 1570172 h 4977864"/>
              <a:gd name="connsiteX5" fmla="*/ 5203663 w 14224425"/>
              <a:gd name="connsiteY5" fmla="*/ 3526139 h 4977864"/>
              <a:gd name="connsiteX6" fmla="*/ 7043532 w 14224425"/>
              <a:gd name="connsiteY6" fmla="*/ 4527693 h 4977864"/>
              <a:gd name="connsiteX7" fmla="*/ 8417292 w 14224425"/>
              <a:gd name="connsiteY7" fmla="*/ 3399766 h 4977864"/>
              <a:gd name="connsiteX8" fmla="*/ 9953625 w 14224425"/>
              <a:gd name="connsiteY8" fmla="*/ 421324 h 4977864"/>
              <a:gd name="connsiteX9" fmla="*/ 10957874 w 14224425"/>
              <a:gd name="connsiteY9" fmla="*/ 2249767 h 4977864"/>
              <a:gd name="connsiteX10" fmla="*/ 12269272 w 14224425"/>
              <a:gd name="connsiteY10" fmla="*/ 3678979 h 4977864"/>
              <a:gd name="connsiteX11" fmla="*/ 14224425 w 14224425"/>
              <a:gd name="connsiteY11" fmla="*/ 4056106 h 4977864"/>
              <a:gd name="connsiteX0" fmla="*/ 0 w 14224425"/>
              <a:gd name="connsiteY0" fmla="*/ 5044401 h 5044401"/>
              <a:gd name="connsiteX1" fmla="*/ 1208024 w 14224425"/>
              <a:gd name="connsiteY1" fmla="*/ 4114369 h 5044401"/>
              <a:gd name="connsiteX2" fmla="*/ 3199753 w 14224425"/>
              <a:gd name="connsiteY2" fmla="*/ 75524 h 5044401"/>
              <a:gd name="connsiteX3" fmla="*/ 3961756 w 14224425"/>
              <a:gd name="connsiteY3" fmla="*/ 1636709 h 5044401"/>
              <a:gd name="connsiteX4" fmla="*/ 5203663 w 14224425"/>
              <a:gd name="connsiteY4" fmla="*/ 3592676 h 5044401"/>
              <a:gd name="connsiteX5" fmla="*/ 7043532 w 14224425"/>
              <a:gd name="connsiteY5" fmla="*/ 4594230 h 5044401"/>
              <a:gd name="connsiteX6" fmla="*/ 8417292 w 14224425"/>
              <a:gd name="connsiteY6" fmla="*/ 3466303 h 5044401"/>
              <a:gd name="connsiteX7" fmla="*/ 9953625 w 14224425"/>
              <a:gd name="connsiteY7" fmla="*/ 487861 h 5044401"/>
              <a:gd name="connsiteX8" fmla="*/ 10957874 w 14224425"/>
              <a:gd name="connsiteY8" fmla="*/ 2316304 h 5044401"/>
              <a:gd name="connsiteX9" fmla="*/ 12269272 w 14224425"/>
              <a:gd name="connsiteY9" fmla="*/ 3745516 h 5044401"/>
              <a:gd name="connsiteX10" fmla="*/ 14224425 w 14224425"/>
              <a:gd name="connsiteY10" fmla="*/ 4122643 h 5044401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0957874 w 14224425"/>
              <a:gd name="connsiteY7" fmla="*/ 2242727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269272 w 14224425"/>
              <a:gd name="connsiteY7" fmla="*/ 3671939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090329 w 14224425"/>
              <a:gd name="connsiteY7" fmla="*/ 2274443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089857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425" h="4970824">
                <a:moveTo>
                  <a:pt x="0" y="4970824"/>
                </a:moveTo>
                <a:cubicBezTo>
                  <a:pt x="425033" y="4711774"/>
                  <a:pt x="674732" y="4868938"/>
                  <a:pt x="1208024" y="4040792"/>
                </a:cubicBezTo>
                <a:cubicBezTo>
                  <a:pt x="1741316" y="3212646"/>
                  <a:pt x="2533813" y="88896"/>
                  <a:pt x="3199753" y="1947"/>
                </a:cubicBezTo>
                <a:cubicBezTo>
                  <a:pt x="3865693" y="-85002"/>
                  <a:pt x="4563033" y="2765981"/>
                  <a:pt x="5203663" y="3519099"/>
                </a:cubicBezTo>
                <a:cubicBezTo>
                  <a:pt x="5844293" y="4272217"/>
                  <a:pt x="6507927" y="4541715"/>
                  <a:pt x="7043532" y="4520653"/>
                </a:cubicBezTo>
                <a:cubicBezTo>
                  <a:pt x="7579137" y="4499591"/>
                  <a:pt x="7932277" y="4128307"/>
                  <a:pt x="8417292" y="3392726"/>
                </a:cubicBezTo>
                <a:cubicBezTo>
                  <a:pt x="8902307" y="2657145"/>
                  <a:pt x="9265118" y="155693"/>
                  <a:pt x="9953625" y="107169"/>
                </a:cubicBezTo>
                <a:cubicBezTo>
                  <a:pt x="10642132" y="58645"/>
                  <a:pt x="11836534" y="2444597"/>
                  <a:pt x="12548334" y="3101580"/>
                </a:cubicBezTo>
                <a:cubicBezTo>
                  <a:pt x="13260134" y="3758563"/>
                  <a:pt x="13802188" y="4056350"/>
                  <a:pt x="14224425" y="4049066"/>
                </a:cubicBezTo>
              </a:path>
            </a:pathLst>
          </a:custGeom>
          <a:gradFill flip="none" rotWithShape="1">
            <a:gsLst>
              <a:gs pos="47000">
                <a:schemeClr val="bg1"/>
              </a:gs>
              <a:gs pos="81000">
                <a:srgbClr val="202024">
                  <a:alpha val="35000"/>
                </a:srgbClr>
              </a:gs>
              <a:gs pos="91000">
                <a:srgbClr val="202024"/>
              </a:gs>
            </a:gsLst>
            <a:lin ang="5400000" scaled="1"/>
            <a:tileRect/>
          </a:gradFill>
          <a:ln w="12700" cmpd="sng">
            <a:solidFill>
              <a:schemeClr val="bg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 dirty="0">
              <a:ln w="76200" cmpd="sng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CCA1C4-DCD8-0F4B-8AF7-94A561DA4E59}"/>
              </a:ext>
            </a:extLst>
          </p:cNvPr>
          <p:cNvSpPr/>
          <p:nvPr/>
        </p:nvSpPr>
        <p:spPr>
          <a:xfrm>
            <a:off x="1836159" y="1993749"/>
            <a:ext cx="2528834" cy="482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3" dirty="0">
                <a:solidFill>
                  <a:schemeClr val="bg1"/>
                </a:solidFill>
              </a:rPr>
              <a:t>reactive decisions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826426-F70B-ED47-88B5-CB4F3C4F929F}"/>
              </a:ext>
            </a:extLst>
          </p:cNvPr>
          <p:cNvSpPr/>
          <p:nvPr/>
        </p:nvSpPr>
        <p:spPr>
          <a:xfrm>
            <a:off x="6706123" y="2016931"/>
            <a:ext cx="2488502" cy="482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3" dirty="0">
                <a:solidFill>
                  <a:schemeClr val="bg1"/>
                </a:solidFill>
              </a:rPr>
              <a:t>historical analysis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FE974C-7364-F945-9DC8-34BE1177C513}"/>
              </a:ext>
            </a:extLst>
          </p:cNvPr>
          <p:cNvSpPr/>
          <p:nvPr/>
        </p:nvSpPr>
        <p:spPr>
          <a:xfrm>
            <a:off x="6151015" y="1662867"/>
            <a:ext cx="4546771" cy="375429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6B5059-2E01-2740-8B24-A9C5C9177A8F}"/>
              </a:ext>
            </a:extLst>
          </p:cNvPr>
          <p:cNvGrpSpPr/>
          <p:nvPr/>
        </p:nvGrpSpPr>
        <p:grpSpPr>
          <a:xfrm>
            <a:off x="2371747" y="5433837"/>
            <a:ext cx="6903253" cy="142416"/>
            <a:chOff x="1550966" y="5997812"/>
            <a:chExt cx="6049995" cy="3564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54362D-7613-F047-A91F-81526DFF5711}"/>
                </a:ext>
              </a:extLst>
            </p:cNvPr>
            <p:cNvCxnSpPr/>
            <p:nvPr/>
          </p:nvCxnSpPr>
          <p:spPr>
            <a:xfrm>
              <a:off x="1550966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3A2967-8C31-6742-8D38-BE3ADE712884}"/>
                </a:ext>
              </a:extLst>
            </p:cNvPr>
            <p:cNvCxnSpPr/>
            <p:nvPr/>
          </p:nvCxnSpPr>
          <p:spPr>
            <a:xfrm>
              <a:off x="2559299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C5C565-D4BE-F84E-BB5E-720D440FDCCA}"/>
                </a:ext>
              </a:extLst>
            </p:cNvPr>
            <p:cNvCxnSpPr/>
            <p:nvPr/>
          </p:nvCxnSpPr>
          <p:spPr>
            <a:xfrm>
              <a:off x="3567632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8DEDE1-BDB5-AE44-9372-C2F978B30FCC}"/>
                </a:ext>
              </a:extLst>
            </p:cNvPr>
            <p:cNvCxnSpPr/>
            <p:nvPr/>
          </p:nvCxnSpPr>
          <p:spPr>
            <a:xfrm>
              <a:off x="4575965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FF0B39-257E-0B49-95A7-227139F234F2}"/>
                </a:ext>
              </a:extLst>
            </p:cNvPr>
            <p:cNvCxnSpPr/>
            <p:nvPr/>
          </p:nvCxnSpPr>
          <p:spPr>
            <a:xfrm>
              <a:off x="5584298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100DF7-DC89-BF41-834B-8F16A39E5133}"/>
                </a:ext>
              </a:extLst>
            </p:cNvPr>
            <p:cNvCxnSpPr/>
            <p:nvPr/>
          </p:nvCxnSpPr>
          <p:spPr>
            <a:xfrm>
              <a:off x="659263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ECF992-0D6E-784E-BAAE-3F09DBE7A59D}"/>
                </a:ext>
              </a:extLst>
            </p:cNvPr>
            <p:cNvCxnSpPr/>
            <p:nvPr/>
          </p:nvCxnSpPr>
          <p:spPr>
            <a:xfrm>
              <a:off x="760096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A5EEDAA-5E94-8C42-A43A-E4FFC9A48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31" r="6470"/>
          <a:stretch/>
        </p:blipFill>
        <p:spPr>
          <a:xfrm>
            <a:off x="6341329" y="2092172"/>
            <a:ext cx="4315236" cy="29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6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0233BA-BC0D-9A4C-B2D6-FB0C11B1DCF2}"/>
              </a:ext>
            </a:extLst>
          </p:cNvPr>
          <p:cNvSpPr/>
          <p:nvPr/>
        </p:nvSpPr>
        <p:spPr>
          <a:xfrm>
            <a:off x="280737" y="352927"/>
            <a:ext cx="11615008" cy="59415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D895A-AD5A-AB47-B64B-39AF5D65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Because there are two moments to extract value from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27C5-1D3E-7443-AD05-B54F018D95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105857-1019-714E-B5D8-7BCAD12B8AEC}"/>
              </a:ext>
            </a:extLst>
          </p:cNvPr>
          <p:cNvCxnSpPr>
            <a:cxnSpLocks/>
          </p:cNvCxnSpPr>
          <p:nvPr/>
        </p:nvCxnSpPr>
        <p:spPr>
          <a:xfrm>
            <a:off x="1221204" y="1729563"/>
            <a:ext cx="0" cy="4008283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C929D8-1A34-A74F-9E46-78608C25AD20}"/>
              </a:ext>
            </a:extLst>
          </p:cNvPr>
          <p:cNvCxnSpPr/>
          <p:nvPr/>
        </p:nvCxnSpPr>
        <p:spPr>
          <a:xfrm flipH="1">
            <a:off x="1021953" y="5500533"/>
            <a:ext cx="9834900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BC479F-89B7-0745-A556-BD14D6234808}"/>
              </a:ext>
            </a:extLst>
          </p:cNvPr>
          <p:cNvSpPr txBox="1"/>
          <p:nvPr/>
        </p:nvSpPr>
        <p:spPr>
          <a:xfrm rot="16200000">
            <a:off x="381808" y="2560113"/>
            <a:ext cx="1034514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667" dirty="0">
                <a:solidFill>
                  <a:schemeClr val="bg1"/>
                </a:solidFill>
                <a:latin typeface="Arial"/>
                <a:cs typeface="Arial"/>
              </a:rPr>
              <a:t>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60C84-11E4-9A47-A26F-197FBB2038DF}"/>
              </a:ext>
            </a:extLst>
          </p:cNvPr>
          <p:cNvSpPr txBox="1"/>
          <p:nvPr/>
        </p:nvSpPr>
        <p:spPr>
          <a:xfrm>
            <a:off x="1543344" y="5517207"/>
            <a:ext cx="8082662" cy="4205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133" dirty="0">
                <a:solidFill>
                  <a:schemeClr val="bg1"/>
                </a:solidFill>
                <a:latin typeface="Arial"/>
                <a:cs typeface="Arial"/>
              </a:rPr>
              <a:t>       </a:t>
            </a:r>
            <a:r>
              <a:rPr lang="en-GB" sz="2133" dirty="0" err="1">
                <a:solidFill>
                  <a:schemeClr val="bg1"/>
                </a:solidFill>
                <a:latin typeface="Arial"/>
                <a:cs typeface="Arial"/>
              </a:rPr>
              <a:t>ms.</a:t>
            </a:r>
            <a:r>
              <a:rPr lang="en-GB" sz="2133" dirty="0">
                <a:solidFill>
                  <a:schemeClr val="bg1"/>
                </a:solidFill>
                <a:latin typeface="Arial"/>
                <a:cs typeface="Arial"/>
              </a:rPr>
              <a:t>         sec.        min.       hours       days     months     years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6B5059-2E01-2740-8B24-A9C5C9177A8F}"/>
              </a:ext>
            </a:extLst>
          </p:cNvPr>
          <p:cNvGrpSpPr/>
          <p:nvPr/>
        </p:nvGrpSpPr>
        <p:grpSpPr>
          <a:xfrm>
            <a:off x="2371747" y="5433837"/>
            <a:ext cx="6903253" cy="142416"/>
            <a:chOff x="1550966" y="5997812"/>
            <a:chExt cx="6049995" cy="3564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54362D-7613-F047-A91F-81526DFF5711}"/>
                </a:ext>
              </a:extLst>
            </p:cNvPr>
            <p:cNvCxnSpPr/>
            <p:nvPr/>
          </p:nvCxnSpPr>
          <p:spPr>
            <a:xfrm>
              <a:off x="1550966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3A2967-8C31-6742-8D38-BE3ADE712884}"/>
                </a:ext>
              </a:extLst>
            </p:cNvPr>
            <p:cNvCxnSpPr/>
            <p:nvPr/>
          </p:nvCxnSpPr>
          <p:spPr>
            <a:xfrm>
              <a:off x="2559299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C5C565-D4BE-F84E-BB5E-720D440FDCCA}"/>
                </a:ext>
              </a:extLst>
            </p:cNvPr>
            <p:cNvCxnSpPr/>
            <p:nvPr/>
          </p:nvCxnSpPr>
          <p:spPr>
            <a:xfrm>
              <a:off x="3567632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8DEDE1-BDB5-AE44-9372-C2F978B30FCC}"/>
                </a:ext>
              </a:extLst>
            </p:cNvPr>
            <p:cNvCxnSpPr/>
            <p:nvPr/>
          </p:nvCxnSpPr>
          <p:spPr>
            <a:xfrm>
              <a:off x="4575965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FF0B39-257E-0B49-95A7-227139F234F2}"/>
                </a:ext>
              </a:extLst>
            </p:cNvPr>
            <p:cNvCxnSpPr/>
            <p:nvPr/>
          </p:nvCxnSpPr>
          <p:spPr>
            <a:xfrm>
              <a:off x="5584298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100DF7-DC89-BF41-834B-8F16A39E5133}"/>
                </a:ext>
              </a:extLst>
            </p:cNvPr>
            <p:cNvCxnSpPr/>
            <p:nvPr/>
          </p:nvCxnSpPr>
          <p:spPr>
            <a:xfrm>
              <a:off x="659263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ECF992-0D6E-784E-BAAE-3F09DBE7A59D}"/>
                </a:ext>
              </a:extLst>
            </p:cNvPr>
            <p:cNvCxnSpPr/>
            <p:nvPr/>
          </p:nvCxnSpPr>
          <p:spPr>
            <a:xfrm>
              <a:off x="760096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CEF5A4-216E-5D4C-BA4B-53E3A149FB79}"/>
              </a:ext>
            </a:extLst>
          </p:cNvPr>
          <p:cNvSpPr txBox="1"/>
          <p:nvPr/>
        </p:nvSpPr>
        <p:spPr>
          <a:xfrm>
            <a:off x="9703059" y="5664053"/>
            <a:ext cx="1326004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667" dirty="0">
                <a:solidFill>
                  <a:schemeClr val="bg1"/>
                </a:solidFill>
                <a:latin typeface="Arial"/>
                <a:cs typeface="Arial"/>
              </a:rPr>
              <a:t>velocity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0810A5-78CA-DA4D-AEEE-2CF67680194B}"/>
              </a:ext>
            </a:extLst>
          </p:cNvPr>
          <p:cNvSpPr/>
          <p:nvPr/>
        </p:nvSpPr>
        <p:spPr>
          <a:xfrm>
            <a:off x="1262428" y="2580177"/>
            <a:ext cx="9394137" cy="2912452"/>
          </a:xfrm>
          <a:custGeom>
            <a:avLst/>
            <a:gdLst>
              <a:gd name="connsiteX0" fmla="*/ 0 w 11525250"/>
              <a:gd name="connsiteY0" fmla="*/ 5108353 h 5108353"/>
              <a:gd name="connsiteX1" fmla="*/ 603250 w 11525250"/>
              <a:gd name="connsiteY1" fmla="*/ 3298603 h 5108353"/>
              <a:gd name="connsiteX2" fmla="*/ 1730375 w 11525250"/>
              <a:gd name="connsiteY2" fmla="*/ 139478 h 5108353"/>
              <a:gd name="connsiteX3" fmla="*/ 2492375 w 11525250"/>
              <a:gd name="connsiteY3" fmla="*/ 758603 h 5108353"/>
              <a:gd name="connsiteX4" fmla="*/ 3349625 w 11525250"/>
              <a:gd name="connsiteY4" fmla="*/ 2568353 h 5108353"/>
              <a:gd name="connsiteX5" fmla="*/ 5191125 w 11525250"/>
              <a:gd name="connsiteY5" fmla="*/ 4378103 h 5108353"/>
              <a:gd name="connsiteX6" fmla="*/ 7112000 w 11525250"/>
              <a:gd name="connsiteY6" fmla="*/ 4886103 h 5108353"/>
              <a:gd name="connsiteX7" fmla="*/ 8921750 w 11525250"/>
              <a:gd name="connsiteY7" fmla="*/ 4441603 h 5108353"/>
              <a:gd name="connsiteX8" fmla="*/ 9953625 w 11525250"/>
              <a:gd name="connsiteY8" fmla="*/ 3377978 h 5108353"/>
              <a:gd name="connsiteX9" fmla="*/ 10842625 w 11525250"/>
              <a:gd name="connsiteY9" fmla="*/ 4028853 h 5108353"/>
              <a:gd name="connsiteX10" fmla="*/ 11525250 w 11525250"/>
              <a:gd name="connsiteY10" fmla="*/ 4759103 h 5108353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4229848 w 14229848"/>
              <a:gd name="connsiteY10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38780 w 14229848"/>
              <a:gd name="connsiteY10" fmla="*/ 4576936 h 5110402"/>
              <a:gd name="connsiteX11" fmla="*/ 14229848 w 14229848"/>
              <a:gd name="connsiteY11" fmla="*/ 4891393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9953625 w 14195613"/>
              <a:gd name="connsiteY7" fmla="*/ 3380027 h 5110402"/>
              <a:gd name="connsiteX8" fmla="*/ 10842625 w 14195613"/>
              <a:gd name="connsiteY8" fmla="*/ 4030902 h 5110402"/>
              <a:gd name="connsiteX9" fmla="*/ 12038780 w 14195613"/>
              <a:gd name="connsiteY9" fmla="*/ 4576936 h 5110402"/>
              <a:gd name="connsiteX10" fmla="*/ 14195613 w 14195613"/>
              <a:gd name="connsiteY10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86682 w 14195613"/>
              <a:gd name="connsiteY9" fmla="*/ 3500993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269272 w 14195613"/>
              <a:gd name="connsiteY10" fmla="*/ 3811517 h 5110402"/>
              <a:gd name="connsiteX11" fmla="*/ 14195613 w 14195613"/>
              <a:gd name="connsiteY11" fmla="*/ 4777432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79031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789377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3377 h 5113377"/>
              <a:gd name="connsiteX1" fmla="*/ 603250 w 14224425"/>
              <a:gd name="connsiteY1" fmla="*/ 3303627 h 5113377"/>
              <a:gd name="connsiteX2" fmla="*/ 1730375 w 14224425"/>
              <a:gd name="connsiteY2" fmla="*/ 144502 h 5113377"/>
              <a:gd name="connsiteX3" fmla="*/ 2492375 w 14224425"/>
              <a:gd name="connsiteY3" fmla="*/ 763627 h 5113377"/>
              <a:gd name="connsiteX4" fmla="*/ 4041099 w 14224425"/>
              <a:gd name="connsiteY4" fmla="*/ 2808886 h 5113377"/>
              <a:gd name="connsiteX5" fmla="*/ 5088418 w 14224425"/>
              <a:gd name="connsiteY5" fmla="*/ 4073804 h 5113377"/>
              <a:gd name="connsiteX6" fmla="*/ 7043532 w 14224425"/>
              <a:gd name="connsiteY6" fmla="*/ 4663206 h 5113377"/>
              <a:gd name="connsiteX7" fmla="*/ 8417292 w 14224425"/>
              <a:gd name="connsiteY7" fmla="*/ 3535279 h 5113377"/>
              <a:gd name="connsiteX8" fmla="*/ 9953625 w 14224425"/>
              <a:gd name="connsiteY8" fmla="*/ 556837 h 5113377"/>
              <a:gd name="connsiteX9" fmla="*/ 10957874 w 14224425"/>
              <a:gd name="connsiteY9" fmla="*/ 2385280 h 5113377"/>
              <a:gd name="connsiteX10" fmla="*/ 12269272 w 14224425"/>
              <a:gd name="connsiteY10" fmla="*/ 3814492 h 5113377"/>
              <a:gd name="connsiteX11" fmla="*/ 14224425 w 14224425"/>
              <a:gd name="connsiteY11" fmla="*/ 4191619 h 5113377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1730375 w 14224425"/>
              <a:gd name="connsiteY2" fmla="*/ 121304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2393036 w 14224425"/>
              <a:gd name="connsiteY2" fmla="*/ 121302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111384 h 5111384"/>
              <a:gd name="connsiteX1" fmla="*/ 603250 w 14224425"/>
              <a:gd name="connsiteY1" fmla="*/ 3301634 h 5111384"/>
              <a:gd name="connsiteX2" fmla="*/ 2393036 w 14224425"/>
              <a:gd name="connsiteY2" fmla="*/ 142507 h 5111384"/>
              <a:gd name="connsiteX3" fmla="*/ 3212658 w 14224425"/>
              <a:gd name="connsiteY3" fmla="*/ 879393 h 5111384"/>
              <a:gd name="connsiteX4" fmla="*/ 4041099 w 14224425"/>
              <a:gd name="connsiteY4" fmla="*/ 2806893 h 5111384"/>
              <a:gd name="connsiteX5" fmla="*/ 5088418 w 14224425"/>
              <a:gd name="connsiteY5" fmla="*/ 4071811 h 5111384"/>
              <a:gd name="connsiteX6" fmla="*/ 7043532 w 14224425"/>
              <a:gd name="connsiteY6" fmla="*/ 4661213 h 5111384"/>
              <a:gd name="connsiteX7" fmla="*/ 8417292 w 14224425"/>
              <a:gd name="connsiteY7" fmla="*/ 3533286 h 5111384"/>
              <a:gd name="connsiteX8" fmla="*/ 9953625 w 14224425"/>
              <a:gd name="connsiteY8" fmla="*/ 554844 h 5111384"/>
              <a:gd name="connsiteX9" fmla="*/ 10957874 w 14224425"/>
              <a:gd name="connsiteY9" fmla="*/ 2383287 h 5111384"/>
              <a:gd name="connsiteX10" fmla="*/ 12269272 w 14224425"/>
              <a:gd name="connsiteY10" fmla="*/ 3812499 h 5111384"/>
              <a:gd name="connsiteX11" fmla="*/ 14224425 w 14224425"/>
              <a:gd name="connsiteY11" fmla="*/ 4189626 h 5111384"/>
              <a:gd name="connsiteX0" fmla="*/ 0 w 14224425"/>
              <a:gd name="connsiteY0" fmla="*/ 5002205 h 5002205"/>
              <a:gd name="connsiteX1" fmla="*/ 1467593 w 14224425"/>
              <a:gd name="connsiteY1" fmla="*/ 1543858 h 5002205"/>
              <a:gd name="connsiteX2" fmla="*/ 2393036 w 14224425"/>
              <a:gd name="connsiteY2" fmla="*/ 33328 h 5002205"/>
              <a:gd name="connsiteX3" fmla="*/ 3212658 w 14224425"/>
              <a:gd name="connsiteY3" fmla="*/ 770214 h 5002205"/>
              <a:gd name="connsiteX4" fmla="*/ 4041099 w 14224425"/>
              <a:gd name="connsiteY4" fmla="*/ 2697714 h 5002205"/>
              <a:gd name="connsiteX5" fmla="*/ 5088418 w 14224425"/>
              <a:gd name="connsiteY5" fmla="*/ 3962632 h 5002205"/>
              <a:gd name="connsiteX6" fmla="*/ 7043532 w 14224425"/>
              <a:gd name="connsiteY6" fmla="*/ 4552034 h 5002205"/>
              <a:gd name="connsiteX7" fmla="*/ 8417292 w 14224425"/>
              <a:gd name="connsiteY7" fmla="*/ 3424107 h 5002205"/>
              <a:gd name="connsiteX8" fmla="*/ 9953625 w 14224425"/>
              <a:gd name="connsiteY8" fmla="*/ 445665 h 5002205"/>
              <a:gd name="connsiteX9" fmla="*/ 10957874 w 14224425"/>
              <a:gd name="connsiteY9" fmla="*/ 2274108 h 5002205"/>
              <a:gd name="connsiteX10" fmla="*/ 12269272 w 14224425"/>
              <a:gd name="connsiteY10" fmla="*/ 3703320 h 5002205"/>
              <a:gd name="connsiteX11" fmla="*/ 14224425 w 14224425"/>
              <a:gd name="connsiteY11" fmla="*/ 4080447 h 5002205"/>
              <a:gd name="connsiteX0" fmla="*/ 0 w 14224425"/>
              <a:gd name="connsiteY0" fmla="*/ 5004883 h 5004883"/>
              <a:gd name="connsiteX1" fmla="*/ 1467593 w 14224425"/>
              <a:gd name="connsiteY1" fmla="*/ 1546536 h 5004883"/>
              <a:gd name="connsiteX2" fmla="*/ 2393036 w 14224425"/>
              <a:gd name="connsiteY2" fmla="*/ 36006 h 5004883"/>
              <a:gd name="connsiteX3" fmla="*/ 3212658 w 14224425"/>
              <a:gd name="connsiteY3" fmla="*/ 772892 h 5004883"/>
              <a:gd name="connsiteX4" fmla="*/ 5088418 w 14224425"/>
              <a:gd name="connsiteY4" fmla="*/ 3965310 h 5004883"/>
              <a:gd name="connsiteX5" fmla="*/ 7043532 w 14224425"/>
              <a:gd name="connsiteY5" fmla="*/ 4554712 h 5004883"/>
              <a:gd name="connsiteX6" fmla="*/ 8417292 w 14224425"/>
              <a:gd name="connsiteY6" fmla="*/ 3426785 h 5004883"/>
              <a:gd name="connsiteX7" fmla="*/ 9953625 w 14224425"/>
              <a:gd name="connsiteY7" fmla="*/ 448343 h 5004883"/>
              <a:gd name="connsiteX8" fmla="*/ 10957874 w 14224425"/>
              <a:gd name="connsiteY8" fmla="*/ 2276786 h 5004883"/>
              <a:gd name="connsiteX9" fmla="*/ 12269272 w 14224425"/>
              <a:gd name="connsiteY9" fmla="*/ 3705998 h 5004883"/>
              <a:gd name="connsiteX10" fmla="*/ 14224425 w 14224425"/>
              <a:gd name="connsiteY10" fmla="*/ 4083125 h 5004883"/>
              <a:gd name="connsiteX0" fmla="*/ 0 w 14224425"/>
              <a:gd name="connsiteY0" fmla="*/ 5004883 h 5004883"/>
              <a:gd name="connsiteX1" fmla="*/ 1208024 w 14224425"/>
              <a:gd name="connsiteY1" fmla="*/ 4074851 h 5004883"/>
              <a:gd name="connsiteX2" fmla="*/ 1467593 w 14224425"/>
              <a:gd name="connsiteY2" fmla="*/ 1546536 h 5004883"/>
              <a:gd name="connsiteX3" fmla="*/ 2393036 w 14224425"/>
              <a:gd name="connsiteY3" fmla="*/ 36006 h 5004883"/>
              <a:gd name="connsiteX4" fmla="*/ 3212658 w 14224425"/>
              <a:gd name="connsiteY4" fmla="*/ 772892 h 5004883"/>
              <a:gd name="connsiteX5" fmla="*/ 5088418 w 14224425"/>
              <a:gd name="connsiteY5" fmla="*/ 3965310 h 5004883"/>
              <a:gd name="connsiteX6" fmla="*/ 7043532 w 14224425"/>
              <a:gd name="connsiteY6" fmla="*/ 4554712 h 5004883"/>
              <a:gd name="connsiteX7" fmla="*/ 8417292 w 14224425"/>
              <a:gd name="connsiteY7" fmla="*/ 3426785 h 5004883"/>
              <a:gd name="connsiteX8" fmla="*/ 9953625 w 14224425"/>
              <a:gd name="connsiteY8" fmla="*/ 448343 h 5004883"/>
              <a:gd name="connsiteX9" fmla="*/ 10957874 w 14224425"/>
              <a:gd name="connsiteY9" fmla="*/ 2276786 h 5004883"/>
              <a:gd name="connsiteX10" fmla="*/ 12269272 w 14224425"/>
              <a:gd name="connsiteY10" fmla="*/ 3705998 h 5004883"/>
              <a:gd name="connsiteX11" fmla="*/ 14224425 w 14224425"/>
              <a:gd name="connsiteY11" fmla="*/ 4083125 h 5004883"/>
              <a:gd name="connsiteX0" fmla="*/ 0 w 14224425"/>
              <a:gd name="connsiteY0" fmla="*/ 5054836 h 5054836"/>
              <a:gd name="connsiteX1" fmla="*/ 1208024 w 14224425"/>
              <a:gd name="connsiteY1" fmla="*/ 4124804 h 5054836"/>
              <a:gd name="connsiteX2" fmla="*/ 2130255 w 14224425"/>
              <a:gd name="connsiteY2" fmla="*/ 2361908 h 5054836"/>
              <a:gd name="connsiteX3" fmla="*/ 2393036 w 14224425"/>
              <a:gd name="connsiteY3" fmla="*/ 85959 h 5054836"/>
              <a:gd name="connsiteX4" fmla="*/ 3212658 w 14224425"/>
              <a:gd name="connsiteY4" fmla="*/ 822845 h 5054836"/>
              <a:gd name="connsiteX5" fmla="*/ 5088418 w 14224425"/>
              <a:gd name="connsiteY5" fmla="*/ 4015263 h 5054836"/>
              <a:gd name="connsiteX6" fmla="*/ 7043532 w 14224425"/>
              <a:gd name="connsiteY6" fmla="*/ 4604665 h 5054836"/>
              <a:gd name="connsiteX7" fmla="*/ 8417292 w 14224425"/>
              <a:gd name="connsiteY7" fmla="*/ 3476738 h 5054836"/>
              <a:gd name="connsiteX8" fmla="*/ 9953625 w 14224425"/>
              <a:gd name="connsiteY8" fmla="*/ 498296 h 5054836"/>
              <a:gd name="connsiteX9" fmla="*/ 10957874 w 14224425"/>
              <a:gd name="connsiteY9" fmla="*/ 2326739 h 5054836"/>
              <a:gd name="connsiteX10" fmla="*/ 12269272 w 14224425"/>
              <a:gd name="connsiteY10" fmla="*/ 3755951 h 5054836"/>
              <a:gd name="connsiteX11" fmla="*/ 14224425 w 14224425"/>
              <a:gd name="connsiteY11" fmla="*/ 4133078 h 5054836"/>
              <a:gd name="connsiteX0" fmla="*/ 0 w 14224425"/>
              <a:gd name="connsiteY0" fmla="*/ 4978404 h 4978404"/>
              <a:gd name="connsiteX1" fmla="*/ 1208024 w 14224425"/>
              <a:gd name="connsiteY1" fmla="*/ 4048372 h 4978404"/>
              <a:gd name="connsiteX2" fmla="*/ 2130255 w 14224425"/>
              <a:gd name="connsiteY2" fmla="*/ 2285476 h 4978404"/>
              <a:gd name="connsiteX3" fmla="*/ 2393036 w 14224425"/>
              <a:gd name="connsiteY3" fmla="*/ 9527 h 4978404"/>
              <a:gd name="connsiteX4" fmla="*/ 3961756 w 14224425"/>
              <a:gd name="connsiteY4" fmla="*/ 1570712 h 4978404"/>
              <a:gd name="connsiteX5" fmla="*/ 5088418 w 14224425"/>
              <a:gd name="connsiteY5" fmla="*/ 3938831 h 4978404"/>
              <a:gd name="connsiteX6" fmla="*/ 7043532 w 14224425"/>
              <a:gd name="connsiteY6" fmla="*/ 4528233 h 4978404"/>
              <a:gd name="connsiteX7" fmla="*/ 8417292 w 14224425"/>
              <a:gd name="connsiteY7" fmla="*/ 3400306 h 4978404"/>
              <a:gd name="connsiteX8" fmla="*/ 9953625 w 14224425"/>
              <a:gd name="connsiteY8" fmla="*/ 421864 h 4978404"/>
              <a:gd name="connsiteX9" fmla="*/ 10957874 w 14224425"/>
              <a:gd name="connsiteY9" fmla="*/ 2250307 h 4978404"/>
              <a:gd name="connsiteX10" fmla="*/ 12269272 w 14224425"/>
              <a:gd name="connsiteY10" fmla="*/ 3679519 h 4978404"/>
              <a:gd name="connsiteX11" fmla="*/ 14224425 w 14224425"/>
              <a:gd name="connsiteY11" fmla="*/ 4056646 h 4978404"/>
              <a:gd name="connsiteX0" fmla="*/ 0 w 14224425"/>
              <a:gd name="connsiteY0" fmla="*/ 4919959 h 4919959"/>
              <a:gd name="connsiteX1" fmla="*/ 1208024 w 14224425"/>
              <a:gd name="connsiteY1" fmla="*/ 3989927 h 4919959"/>
              <a:gd name="connsiteX2" fmla="*/ 2130255 w 14224425"/>
              <a:gd name="connsiteY2" fmla="*/ 2227031 h 4919959"/>
              <a:gd name="connsiteX3" fmla="*/ 3199753 w 14224425"/>
              <a:gd name="connsiteY3" fmla="*/ 9961 h 4919959"/>
              <a:gd name="connsiteX4" fmla="*/ 3961756 w 14224425"/>
              <a:gd name="connsiteY4" fmla="*/ 1512267 h 4919959"/>
              <a:gd name="connsiteX5" fmla="*/ 5088418 w 14224425"/>
              <a:gd name="connsiteY5" fmla="*/ 3880386 h 4919959"/>
              <a:gd name="connsiteX6" fmla="*/ 7043532 w 14224425"/>
              <a:gd name="connsiteY6" fmla="*/ 4469788 h 4919959"/>
              <a:gd name="connsiteX7" fmla="*/ 8417292 w 14224425"/>
              <a:gd name="connsiteY7" fmla="*/ 3341861 h 4919959"/>
              <a:gd name="connsiteX8" fmla="*/ 9953625 w 14224425"/>
              <a:gd name="connsiteY8" fmla="*/ 363419 h 4919959"/>
              <a:gd name="connsiteX9" fmla="*/ 10957874 w 14224425"/>
              <a:gd name="connsiteY9" fmla="*/ 2191862 h 4919959"/>
              <a:gd name="connsiteX10" fmla="*/ 12269272 w 14224425"/>
              <a:gd name="connsiteY10" fmla="*/ 3621074 h 4919959"/>
              <a:gd name="connsiteX11" fmla="*/ 14224425 w 14224425"/>
              <a:gd name="connsiteY11" fmla="*/ 3998201 h 4919959"/>
              <a:gd name="connsiteX0" fmla="*/ 0 w 14224425"/>
              <a:gd name="connsiteY0" fmla="*/ 4978400 h 4978400"/>
              <a:gd name="connsiteX1" fmla="*/ 1208024 w 14224425"/>
              <a:gd name="connsiteY1" fmla="*/ 4048368 h 4978400"/>
              <a:gd name="connsiteX2" fmla="*/ 2130255 w 14224425"/>
              <a:gd name="connsiteY2" fmla="*/ 2285472 h 4978400"/>
              <a:gd name="connsiteX3" fmla="*/ 3199753 w 14224425"/>
              <a:gd name="connsiteY3" fmla="*/ 9523 h 4978400"/>
              <a:gd name="connsiteX4" fmla="*/ 3961756 w 14224425"/>
              <a:gd name="connsiteY4" fmla="*/ 1570708 h 4978400"/>
              <a:gd name="connsiteX5" fmla="*/ 5088418 w 14224425"/>
              <a:gd name="connsiteY5" fmla="*/ 3938827 h 4978400"/>
              <a:gd name="connsiteX6" fmla="*/ 7043532 w 14224425"/>
              <a:gd name="connsiteY6" fmla="*/ 4528229 h 4978400"/>
              <a:gd name="connsiteX7" fmla="*/ 8417292 w 14224425"/>
              <a:gd name="connsiteY7" fmla="*/ 3400302 h 4978400"/>
              <a:gd name="connsiteX8" fmla="*/ 9953625 w 14224425"/>
              <a:gd name="connsiteY8" fmla="*/ 421860 h 4978400"/>
              <a:gd name="connsiteX9" fmla="*/ 10957874 w 14224425"/>
              <a:gd name="connsiteY9" fmla="*/ 2250303 h 4978400"/>
              <a:gd name="connsiteX10" fmla="*/ 12269272 w 14224425"/>
              <a:gd name="connsiteY10" fmla="*/ 3679515 h 4978400"/>
              <a:gd name="connsiteX11" fmla="*/ 14224425 w 14224425"/>
              <a:gd name="connsiteY11" fmla="*/ 4056642 h 4978400"/>
              <a:gd name="connsiteX0" fmla="*/ 0 w 14224425"/>
              <a:gd name="connsiteY0" fmla="*/ 4977864 h 4977864"/>
              <a:gd name="connsiteX1" fmla="*/ 1208024 w 14224425"/>
              <a:gd name="connsiteY1" fmla="*/ 4047832 h 4977864"/>
              <a:gd name="connsiteX2" fmla="*/ 2130255 w 14224425"/>
              <a:gd name="connsiteY2" fmla="*/ 2284936 h 4977864"/>
              <a:gd name="connsiteX3" fmla="*/ 3199753 w 14224425"/>
              <a:gd name="connsiteY3" fmla="*/ 8987 h 4977864"/>
              <a:gd name="connsiteX4" fmla="*/ 3961756 w 14224425"/>
              <a:gd name="connsiteY4" fmla="*/ 1570172 h 4977864"/>
              <a:gd name="connsiteX5" fmla="*/ 5203663 w 14224425"/>
              <a:gd name="connsiteY5" fmla="*/ 3526139 h 4977864"/>
              <a:gd name="connsiteX6" fmla="*/ 7043532 w 14224425"/>
              <a:gd name="connsiteY6" fmla="*/ 4527693 h 4977864"/>
              <a:gd name="connsiteX7" fmla="*/ 8417292 w 14224425"/>
              <a:gd name="connsiteY7" fmla="*/ 3399766 h 4977864"/>
              <a:gd name="connsiteX8" fmla="*/ 9953625 w 14224425"/>
              <a:gd name="connsiteY8" fmla="*/ 421324 h 4977864"/>
              <a:gd name="connsiteX9" fmla="*/ 10957874 w 14224425"/>
              <a:gd name="connsiteY9" fmla="*/ 2249767 h 4977864"/>
              <a:gd name="connsiteX10" fmla="*/ 12269272 w 14224425"/>
              <a:gd name="connsiteY10" fmla="*/ 3678979 h 4977864"/>
              <a:gd name="connsiteX11" fmla="*/ 14224425 w 14224425"/>
              <a:gd name="connsiteY11" fmla="*/ 4056106 h 4977864"/>
              <a:gd name="connsiteX0" fmla="*/ 0 w 14224425"/>
              <a:gd name="connsiteY0" fmla="*/ 5044401 h 5044401"/>
              <a:gd name="connsiteX1" fmla="*/ 1208024 w 14224425"/>
              <a:gd name="connsiteY1" fmla="*/ 4114369 h 5044401"/>
              <a:gd name="connsiteX2" fmla="*/ 3199753 w 14224425"/>
              <a:gd name="connsiteY2" fmla="*/ 75524 h 5044401"/>
              <a:gd name="connsiteX3" fmla="*/ 3961756 w 14224425"/>
              <a:gd name="connsiteY3" fmla="*/ 1636709 h 5044401"/>
              <a:gd name="connsiteX4" fmla="*/ 5203663 w 14224425"/>
              <a:gd name="connsiteY4" fmla="*/ 3592676 h 5044401"/>
              <a:gd name="connsiteX5" fmla="*/ 7043532 w 14224425"/>
              <a:gd name="connsiteY5" fmla="*/ 4594230 h 5044401"/>
              <a:gd name="connsiteX6" fmla="*/ 8417292 w 14224425"/>
              <a:gd name="connsiteY6" fmla="*/ 3466303 h 5044401"/>
              <a:gd name="connsiteX7" fmla="*/ 9953625 w 14224425"/>
              <a:gd name="connsiteY7" fmla="*/ 487861 h 5044401"/>
              <a:gd name="connsiteX8" fmla="*/ 10957874 w 14224425"/>
              <a:gd name="connsiteY8" fmla="*/ 2316304 h 5044401"/>
              <a:gd name="connsiteX9" fmla="*/ 12269272 w 14224425"/>
              <a:gd name="connsiteY9" fmla="*/ 3745516 h 5044401"/>
              <a:gd name="connsiteX10" fmla="*/ 14224425 w 14224425"/>
              <a:gd name="connsiteY10" fmla="*/ 4122643 h 5044401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0957874 w 14224425"/>
              <a:gd name="connsiteY7" fmla="*/ 2242727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269272 w 14224425"/>
              <a:gd name="connsiteY7" fmla="*/ 3671939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090329 w 14224425"/>
              <a:gd name="connsiteY7" fmla="*/ 2274443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089857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425" h="4970824">
                <a:moveTo>
                  <a:pt x="0" y="4970824"/>
                </a:moveTo>
                <a:cubicBezTo>
                  <a:pt x="425033" y="4711774"/>
                  <a:pt x="674732" y="4868938"/>
                  <a:pt x="1208024" y="4040792"/>
                </a:cubicBezTo>
                <a:cubicBezTo>
                  <a:pt x="1741316" y="3212646"/>
                  <a:pt x="2533813" y="88896"/>
                  <a:pt x="3199753" y="1947"/>
                </a:cubicBezTo>
                <a:cubicBezTo>
                  <a:pt x="3865693" y="-85002"/>
                  <a:pt x="4563033" y="2765981"/>
                  <a:pt x="5203663" y="3519099"/>
                </a:cubicBezTo>
                <a:cubicBezTo>
                  <a:pt x="5844293" y="4272217"/>
                  <a:pt x="6507927" y="4541715"/>
                  <a:pt x="7043532" y="4520653"/>
                </a:cubicBezTo>
                <a:cubicBezTo>
                  <a:pt x="7579137" y="4499591"/>
                  <a:pt x="7932277" y="4128307"/>
                  <a:pt x="8417292" y="3392726"/>
                </a:cubicBezTo>
                <a:cubicBezTo>
                  <a:pt x="8902307" y="2657145"/>
                  <a:pt x="9265118" y="155693"/>
                  <a:pt x="9953625" y="107169"/>
                </a:cubicBezTo>
                <a:cubicBezTo>
                  <a:pt x="10642132" y="58645"/>
                  <a:pt x="11836534" y="2444597"/>
                  <a:pt x="12548334" y="3101580"/>
                </a:cubicBezTo>
                <a:cubicBezTo>
                  <a:pt x="13260134" y="3758563"/>
                  <a:pt x="13802188" y="4056350"/>
                  <a:pt x="14224425" y="4049066"/>
                </a:cubicBezTo>
              </a:path>
            </a:pathLst>
          </a:custGeom>
          <a:gradFill flip="none" rotWithShape="1">
            <a:gsLst>
              <a:gs pos="47000">
                <a:schemeClr val="bg1"/>
              </a:gs>
              <a:gs pos="81000">
                <a:srgbClr val="202024">
                  <a:alpha val="35000"/>
                </a:srgbClr>
              </a:gs>
              <a:gs pos="91000">
                <a:srgbClr val="202024"/>
              </a:gs>
            </a:gsLst>
            <a:lin ang="5400000" scaled="1"/>
            <a:tileRect/>
          </a:gradFill>
          <a:ln w="12700" cmpd="sng">
            <a:solidFill>
              <a:schemeClr val="bg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>
              <a:ln w="76200" cmpd="sng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CCA1C4-DCD8-0F4B-8AF7-94A561DA4E59}"/>
              </a:ext>
            </a:extLst>
          </p:cNvPr>
          <p:cNvSpPr/>
          <p:nvPr/>
        </p:nvSpPr>
        <p:spPr>
          <a:xfrm>
            <a:off x="1836159" y="1993749"/>
            <a:ext cx="2528834" cy="482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3" dirty="0">
                <a:solidFill>
                  <a:schemeClr val="bg1"/>
                </a:solidFill>
              </a:rPr>
              <a:t>reactive decisions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826426-F70B-ED47-88B5-CB4F3C4F929F}"/>
              </a:ext>
            </a:extLst>
          </p:cNvPr>
          <p:cNvSpPr/>
          <p:nvPr/>
        </p:nvSpPr>
        <p:spPr>
          <a:xfrm>
            <a:off x="6706123" y="2016931"/>
            <a:ext cx="2488502" cy="482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3" dirty="0">
                <a:solidFill>
                  <a:schemeClr val="bg1"/>
                </a:solidFill>
              </a:rPr>
              <a:t>historical analysis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7C0EF3-B598-F74C-9389-FA2ACBD7B931}"/>
              </a:ext>
            </a:extLst>
          </p:cNvPr>
          <p:cNvGrpSpPr/>
          <p:nvPr/>
        </p:nvGrpSpPr>
        <p:grpSpPr>
          <a:xfrm>
            <a:off x="9135862" y="5067938"/>
            <a:ext cx="1686772" cy="257165"/>
            <a:chOff x="806734" y="4046186"/>
            <a:chExt cx="1694728" cy="2583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44B0AC-12BD-0F49-8E8C-27B227C0C437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2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246355CF-FF8D-0841-9B67-1867A01E8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788EFC-5F49-414D-8549-FE751276B2F0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385293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8052BFE-5FA9-B447-A7A9-82D9ADDDA3FB}"/>
              </a:ext>
            </a:extLst>
          </p:cNvPr>
          <p:cNvSpPr/>
          <p:nvPr/>
        </p:nvSpPr>
        <p:spPr>
          <a:xfrm>
            <a:off x="280737" y="481263"/>
            <a:ext cx="11615008" cy="5813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12576-F3C7-354C-9756-4B5641ED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Data-</a:t>
            </a:r>
            <a:r>
              <a:rPr lang="it-IT" dirty="0" err="1">
                <a:solidFill>
                  <a:schemeClr val="bg1"/>
                </a:solidFill>
              </a:rPr>
              <a:t>driven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decision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623B5-7DA5-CE46-B30A-6F63248A42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60AF74-5480-D44D-8B3C-C7CEF0DA2BDB}"/>
              </a:ext>
            </a:extLst>
          </p:cNvPr>
          <p:cNvSpPr/>
          <p:nvPr/>
        </p:nvSpPr>
        <p:spPr>
          <a:xfrm>
            <a:off x="7504491" y="1856743"/>
            <a:ext cx="1033563" cy="3707543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904BA1-9706-AC4A-BE5F-39043B03A786}"/>
              </a:ext>
            </a:extLst>
          </p:cNvPr>
          <p:cNvSpPr/>
          <p:nvPr/>
        </p:nvSpPr>
        <p:spPr>
          <a:xfrm>
            <a:off x="717847" y="1856743"/>
            <a:ext cx="1033563" cy="3707543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Pentagon 51">
            <a:extLst>
              <a:ext uri="{FF2B5EF4-FFF2-40B4-BE49-F238E27FC236}">
                <a16:creationId xmlns:a16="http://schemas.microsoft.com/office/drawing/2014/main" id="{2CCCF4A4-C1B7-E449-B8B4-06F2FDB5C4AD}"/>
              </a:ext>
            </a:extLst>
          </p:cNvPr>
          <p:cNvSpPr/>
          <p:nvPr/>
        </p:nvSpPr>
        <p:spPr>
          <a:xfrm>
            <a:off x="1753940" y="2610042"/>
            <a:ext cx="6084739" cy="695749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56D059-D6B4-974E-B6CA-ADB4BA994D4B}"/>
              </a:ext>
            </a:extLst>
          </p:cNvPr>
          <p:cNvSpPr/>
          <p:nvPr/>
        </p:nvSpPr>
        <p:spPr>
          <a:xfrm>
            <a:off x="8497079" y="1856743"/>
            <a:ext cx="1033563" cy="3707543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Pentagon 53">
            <a:extLst>
              <a:ext uri="{FF2B5EF4-FFF2-40B4-BE49-F238E27FC236}">
                <a16:creationId xmlns:a16="http://schemas.microsoft.com/office/drawing/2014/main" id="{493D80A6-1E43-2247-9392-900F1EC9C25A}"/>
              </a:ext>
            </a:extLst>
          </p:cNvPr>
          <p:cNvSpPr/>
          <p:nvPr/>
        </p:nvSpPr>
        <p:spPr>
          <a:xfrm>
            <a:off x="1753940" y="1856743"/>
            <a:ext cx="6084739" cy="695749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Pentagon 54">
            <a:extLst>
              <a:ext uri="{FF2B5EF4-FFF2-40B4-BE49-F238E27FC236}">
                <a16:creationId xmlns:a16="http://schemas.microsoft.com/office/drawing/2014/main" id="{A925402F-2E4B-6048-B274-9BF55D80E308}"/>
              </a:ext>
            </a:extLst>
          </p:cNvPr>
          <p:cNvSpPr/>
          <p:nvPr/>
        </p:nvSpPr>
        <p:spPr>
          <a:xfrm>
            <a:off x="1753940" y="3363342"/>
            <a:ext cx="6084739" cy="695749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Pentagon 55">
            <a:extLst>
              <a:ext uri="{FF2B5EF4-FFF2-40B4-BE49-F238E27FC236}">
                <a16:creationId xmlns:a16="http://schemas.microsoft.com/office/drawing/2014/main" id="{09104711-9D26-924A-BEAC-24747004F3B2}"/>
              </a:ext>
            </a:extLst>
          </p:cNvPr>
          <p:cNvSpPr/>
          <p:nvPr/>
        </p:nvSpPr>
        <p:spPr>
          <a:xfrm>
            <a:off x="1753940" y="4115236"/>
            <a:ext cx="6084739" cy="695749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Pentagon 56">
            <a:extLst>
              <a:ext uri="{FF2B5EF4-FFF2-40B4-BE49-F238E27FC236}">
                <a16:creationId xmlns:a16="http://schemas.microsoft.com/office/drawing/2014/main" id="{E06CFDEC-8745-7741-B77B-6F7263006097}"/>
              </a:ext>
            </a:extLst>
          </p:cNvPr>
          <p:cNvSpPr/>
          <p:nvPr/>
        </p:nvSpPr>
        <p:spPr>
          <a:xfrm>
            <a:off x="1753941" y="4868536"/>
            <a:ext cx="7077143" cy="695749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Pentagon 57">
            <a:extLst>
              <a:ext uri="{FF2B5EF4-FFF2-40B4-BE49-F238E27FC236}">
                <a16:creationId xmlns:a16="http://schemas.microsoft.com/office/drawing/2014/main" id="{C3DBFB69-3752-7446-864D-E6D76AA93215}"/>
              </a:ext>
            </a:extLst>
          </p:cNvPr>
          <p:cNvSpPr/>
          <p:nvPr/>
        </p:nvSpPr>
        <p:spPr>
          <a:xfrm>
            <a:off x="1753940" y="1854998"/>
            <a:ext cx="2951853" cy="695749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30F2A482-D751-A84D-B153-EAB91E372BB8}"/>
              </a:ext>
            </a:extLst>
          </p:cNvPr>
          <p:cNvSpPr/>
          <p:nvPr/>
        </p:nvSpPr>
        <p:spPr>
          <a:xfrm>
            <a:off x="1753940" y="2603332"/>
            <a:ext cx="3669673" cy="695749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Pentagon 59">
            <a:extLst>
              <a:ext uri="{FF2B5EF4-FFF2-40B4-BE49-F238E27FC236}">
                <a16:creationId xmlns:a16="http://schemas.microsoft.com/office/drawing/2014/main" id="{A3213933-BFC1-AA46-BCF8-1D563BB82737}"/>
              </a:ext>
            </a:extLst>
          </p:cNvPr>
          <p:cNvSpPr/>
          <p:nvPr/>
        </p:nvSpPr>
        <p:spPr>
          <a:xfrm>
            <a:off x="1753939" y="3360191"/>
            <a:ext cx="4663021" cy="695749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6F8ED4-85BF-9240-8EA6-8B69286DCA84}"/>
              </a:ext>
            </a:extLst>
          </p:cNvPr>
          <p:cNvSpPr txBox="1"/>
          <p:nvPr/>
        </p:nvSpPr>
        <p:spPr>
          <a:xfrm rot="5400000">
            <a:off x="8502800" y="3569858"/>
            <a:ext cx="985131" cy="405620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EB62B-DBE0-924A-A1EA-0FB29E2FC57F}"/>
              </a:ext>
            </a:extLst>
          </p:cNvPr>
          <p:cNvSpPr txBox="1"/>
          <p:nvPr/>
        </p:nvSpPr>
        <p:spPr>
          <a:xfrm rot="5400000">
            <a:off x="813079" y="3530929"/>
            <a:ext cx="808132" cy="405620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11EEB9-8380-9346-9E78-C162B6A5D16C}"/>
              </a:ext>
            </a:extLst>
          </p:cNvPr>
          <p:cNvSpPr txBox="1"/>
          <p:nvPr/>
        </p:nvSpPr>
        <p:spPr>
          <a:xfrm>
            <a:off x="1733928" y="1784111"/>
            <a:ext cx="1715513" cy="695751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213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</a:t>
            </a:r>
            <a:r>
              <a:rPr lang="en-US" sz="213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213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675261-E530-D545-BD15-3E1855C4BC66}"/>
              </a:ext>
            </a:extLst>
          </p:cNvPr>
          <p:cNvSpPr txBox="1"/>
          <p:nvPr/>
        </p:nvSpPr>
        <p:spPr>
          <a:xfrm>
            <a:off x="1733926" y="2562843"/>
            <a:ext cx="2152996" cy="655852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213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  <a:r>
              <a:rPr lang="en-US" sz="213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213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did it happen?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1EF0D4-6A5B-9D4E-96A7-A86F857A3DDC}"/>
              </a:ext>
            </a:extLst>
          </p:cNvPr>
          <p:cNvSpPr txBox="1"/>
          <p:nvPr/>
        </p:nvSpPr>
        <p:spPr>
          <a:xfrm>
            <a:off x="1733926" y="3320489"/>
            <a:ext cx="2152997" cy="627824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2133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en-US" sz="213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213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will happen?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33C7F4-181C-5949-A9FA-49AD244C8AB0}"/>
              </a:ext>
            </a:extLst>
          </p:cNvPr>
          <p:cNvSpPr txBox="1"/>
          <p:nvPr/>
        </p:nvSpPr>
        <p:spPr>
          <a:xfrm rot="5400000">
            <a:off x="7398855" y="3537177"/>
            <a:ext cx="1287228" cy="405620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F51576-8D75-4F41-9479-23D6721FC740}"/>
              </a:ext>
            </a:extLst>
          </p:cNvPr>
          <p:cNvSpPr/>
          <p:nvPr/>
        </p:nvSpPr>
        <p:spPr>
          <a:xfrm>
            <a:off x="1752390" y="4137803"/>
            <a:ext cx="3671223" cy="1417204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24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D99F95-A30E-1748-AFC0-1718A63E6F79}"/>
              </a:ext>
            </a:extLst>
          </p:cNvPr>
          <p:cNvSpPr txBox="1"/>
          <p:nvPr/>
        </p:nvSpPr>
        <p:spPr>
          <a:xfrm>
            <a:off x="1762544" y="4487950"/>
            <a:ext cx="2277057" cy="716567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2133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Prescriptive</a:t>
            </a:r>
            <a:r>
              <a:rPr lang="en-US" sz="2133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13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Tx/>
              <a:buNone/>
            </a:pPr>
            <a:r>
              <a:rPr lang="en-US" sz="213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should I do?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36659C-E952-D34B-A128-2BE052862416}"/>
              </a:ext>
            </a:extLst>
          </p:cNvPr>
          <p:cNvSpPr txBox="1"/>
          <p:nvPr/>
        </p:nvSpPr>
        <p:spPr>
          <a:xfrm>
            <a:off x="5402895" y="4265234"/>
            <a:ext cx="1900253" cy="422781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213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Support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7DBA9D-DD46-8849-BA30-F6FB59993BE9}"/>
              </a:ext>
            </a:extLst>
          </p:cNvPr>
          <p:cNvSpPr txBox="1"/>
          <p:nvPr/>
        </p:nvSpPr>
        <p:spPr>
          <a:xfrm>
            <a:off x="5402894" y="5059090"/>
            <a:ext cx="2284855" cy="422781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213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Automation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57DEC9-2543-3241-ACB5-D6B02744ADE4}"/>
              </a:ext>
            </a:extLst>
          </p:cNvPr>
          <p:cNvSpPr txBox="1"/>
          <p:nvPr/>
        </p:nvSpPr>
        <p:spPr>
          <a:xfrm>
            <a:off x="3071993" y="5754839"/>
            <a:ext cx="1033563" cy="422781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Machine-centered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5CB137-E55B-CE40-B4F7-90172F387FEA}"/>
              </a:ext>
            </a:extLst>
          </p:cNvPr>
          <p:cNvSpPr txBox="1"/>
          <p:nvPr/>
        </p:nvSpPr>
        <p:spPr>
          <a:xfrm>
            <a:off x="6171045" y="5754839"/>
            <a:ext cx="3984409" cy="422781"/>
          </a:xfrm>
          <a:prstGeom prst="rect">
            <a:avLst/>
          </a:prstGeom>
        </p:spPr>
        <p:txBody>
          <a:bodyPr vert="horz" wrap="none" lIns="121920" tIns="60960" rIns="121920" bIns="6096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Human-Centered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0A1863-4B23-4147-83CA-A52F1F94D41E}"/>
              </a:ext>
            </a:extLst>
          </p:cNvPr>
          <p:cNvSpPr/>
          <p:nvPr/>
        </p:nvSpPr>
        <p:spPr>
          <a:xfrm>
            <a:off x="10242695" y="2520923"/>
            <a:ext cx="1459182" cy="871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33" dirty="0">
                <a:solidFill>
                  <a:schemeClr val="bg1"/>
                </a:solidFill>
              </a:rPr>
              <a:t>historical </a:t>
            </a:r>
          </a:p>
          <a:p>
            <a:r>
              <a:rPr lang="en-US" sz="2533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96C947D-0B14-9348-B5F1-8B0AEB984173}"/>
              </a:ext>
            </a:extLst>
          </p:cNvPr>
          <p:cNvSpPr/>
          <p:nvPr/>
        </p:nvSpPr>
        <p:spPr>
          <a:xfrm>
            <a:off x="10204278" y="4351526"/>
            <a:ext cx="1940929" cy="871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33" dirty="0">
                <a:solidFill>
                  <a:schemeClr val="bg1"/>
                </a:solidFill>
              </a:rPr>
              <a:t>reactive decisions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36D41670-35DF-BC48-BD26-200FBA2C877C}"/>
              </a:ext>
            </a:extLst>
          </p:cNvPr>
          <p:cNvSpPr/>
          <p:nvPr/>
        </p:nvSpPr>
        <p:spPr>
          <a:xfrm>
            <a:off x="9637473" y="1854997"/>
            <a:ext cx="541164" cy="2164203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135FD1B8-D017-394B-B579-DADE126D3BA2}"/>
              </a:ext>
            </a:extLst>
          </p:cNvPr>
          <p:cNvSpPr/>
          <p:nvPr/>
        </p:nvSpPr>
        <p:spPr>
          <a:xfrm>
            <a:off x="9637473" y="4055941"/>
            <a:ext cx="541164" cy="1508345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AA50CC-237E-6E41-8B2F-DF7CA39FD3C8}"/>
              </a:ext>
            </a:extLst>
          </p:cNvPr>
          <p:cNvSpPr/>
          <p:nvPr/>
        </p:nvSpPr>
        <p:spPr>
          <a:xfrm>
            <a:off x="566496" y="5563538"/>
            <a:ext cx="1203022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67" dirty="0">
                <a:solidFill>
                  <a:schemeClr val="bg1"/>
                </a:solidFill>
              </a:rPr>
              <a:t>[</a:t>
            </a:r>
            <a:r>
              <a:rPr lang="it-IT" sz="1467" dirty="0" err="1">
                <a:solidFill>
                  <a:schemeClr val="bg1"/>
                </a:solidFill>
              </a:rPr>
              <a:t>src</a:t>
            </a:r>
            <a:r>
              <a:rPr lang="it-IT" sz="1467" dirty="0">
                <a:solidFill>
                  <a:schemeClr val="bg1"/>
                </a:solidFill>
              </a:rPr>
              <a:t>. </a:t>
            </a:r>
            <a:r>
              <a:rPr lang="it-IT" sz="1467" dirty="0" err="1">
                <a:solidFill>
                  <a:schemeClr val="bg1"/>
                </a:solidFill>
              </a:rPr>
              <a:t>Gartner</a:t>
            </a:r>
            <a:r>
              <a:rPr lang="it-IT" sz="1467" dirty="0">
                <a:solidFill>
                  <a:schemeClr val="bg1"/>
                </a:solidFill>
              </a:rPr>
              <a:t>]</a:t>
            </a:r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DE3334-43AB-3147-B253-2AC254783C5C}"/>
              </a:ext>
            </a:extLst>
          </p:cNvPr>
          <p:cNvSpPr/>
          <p:nvPr/>
        </p:nvSpPr>
        <p:spPr>
          <a:xfrm>
            <a:off x="2617606" y="5834959"/>
            <a:ext cx="212652" cy="197656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78DA086-B32C-A941-B71B-5D2E80C322E7}"/>
              </a:ext>
            </a:extLst>
          </p:cNvPr>
          <p:cNvSpPr/>
          <p:nvPr/>
        </p:nvSpPr>
        <p:spPr>
          <a:xfrm>
            <a:off x="2910987" y="5834959"/>
            <a:ext cx="212652" cy="197656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01CB34-1E29-5A4A-8E00-571ED9BBDDE3}"/>
              </a:ext>
            </a:extLst>
          </p:cNvPr>
          <p:cNvSpPr/>
          <p:nvPr/>
        </p:nvSpPr>
        <p:spPr>
          <a:xfrm>
            <a:off x="5697055" y="5834959"/>
            <a:ext cx="212652" cy="197656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9A5CA7D-07F9-6449-B66E-9976A8E17151}"/>
              </a:ext>
            </a:extLst>
          </p:cNvPr>
          <p:cNvSpPr/>
          <p:nvPr/>
        </p:nvSpPr>
        <p:spPr>
          <a:xfrm>
            <a:off x="6012343" y="5834959"/>
            <a:ext cx="212652" cy="197656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6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645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3" grpId="0"/>
      <p:bldP spid="64" grpId="0"/>
      <p:bldP spid="65" grpId="0"/>
      <p:bldP spid="67" grpId="0" animBg="1"/>
      <p:bldP spid="68" grpId="0"/>
      <p:bldP spid="69" grpId="0"/>
      <p:bldP spid="70" grpId="0"/>
      <p:bldP spid="74" grpId="0"/>
      <p:bldP spid="75" grpId="0"/>
      <p:bldP spid="76" grpId="0" animBg="1"/>
      <p:bldP spid="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9693-AD6C-AE46-B840-9D9DD8BA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Emanuele Della Valle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4CB93-04BB-F448-933B-206811FF14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Assistant Professor at DEIB | </a:t>
            </a:r>
            <a:r>
              <a:rPr lang="en-GB" b="1" dirty="0" err="1"/>
              <a:t>Politecnico</a:t>
            </a:r>
            <a:r>
              <a:rPr lang="en-GB" b="1" dirty="0"/>
              <a:t> di Milano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7F5C6-B5A8-5E4E-BEF1-722E4F0BAF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emanuele.dellavalle@quantiaconsulting.com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@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manudellavalle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www.quantiaconsulting.com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pPr lvl="0"/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emanueledellavalle.org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pPr lvl="0"/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streamreasoning.org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09ADA-15F8-2C4A-BD3F-D5AB329510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1A1CA9-D044-884B-875E-3056BA7AC7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Founder &amp; Partner at </a:t>
            </a:r>
            <a:r>
              <a:rPr lang="en-GB" b="1" dirty="0" err="1"/>
              <a:t>Quantia</a:t>
            </a:r>
            <a:r>
              <a:rPr lang="en-GB" b="1" dirty="0"/>
              <a:t> Consulting</a:t>
            </a:r>
          </a:p>
          <a:p>
            <a:r>
              <a:rPr lang="en-GB" dirty="0"/>
              <a:t>Expert in semantic technologies and stream computing </a:t>
            </a:r>
          </a:p>
          <a:p>
            <a:r>
              <a:rPr lang="en-GB" dirty="0"/>
              <a:t>Brander of </a:t>
            </a:r>
            <a:r>
              <a:rPr lang="en-GB" b="1" dirty="0"/>
              <a:t>stream reasoning</a:t>
            </a:r>
            <a:r>
              <a:rPr lang="en-GB" dirty="0"/>
              <a:t>: an approach to master the </a:t>
            </a:r>
            <a:r>
              <a:rPr lang="en-GB" i="1" dirty="0"/>
              <a:t>velocity</a:t>
            </a:r>
            <a:r>
              <a:rPr lang="en-GB" dirty="0"/>
              <a:t> and  </a:t>
            </a:r>
            <a:r>
              <a:rPr lang="en-GB" i="1" dirty="0"/>
              <a:t>variety</a:t>
            </a:r>
            <a:r>
              <a:rPr lang="en-GB" dirty="0"/>
              <a:t> dimension of </a:t>
            </a:r>
            <a:r>
              <a:rPr lang="en-GB" i="1" dirty="0"/>
              <a:t>Big Data </a:t>
            </a:r>
          </a:p>
          <a:p>
            <a:r>
              <a:rPr lang="en-GB" dirty="0"/>
              <a:t>+20 years experience in innovation and research projects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0F6E9C-F6F0-034D-9165-77B875F02BFA}"/>
              </a:ext>
            </a:extLst>
          </p:cNvPr>
          <p:cNvCxnSpPr>
            <a:cxnSpLocks/>
          </p:cNvCxnSpPr>
          <p:nvPr/>
        </p:nvCxnSpPr>
        <p:spPr>
          <a:xfrm>
            <a:off x="4557714" y="4202573"/>
            <a:ext cx="69294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11" descr="foto-2015.jpg">
            <a:extLst>
              <a:ext uri="{FF2B5EF4-FFF2-40B4-BE49-F238E27FC236}">
                <a16:creationId xmlns:a16="http://schemas.microsoft.com/office/drawing/2014/main" id="{D52C874F-6535-5348-BC81-3A64EFFDAF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r="1153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7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6AAA1DE-1910-C249-A89E-D8ADC7C99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9693-AD6C-AE46-B840-9D9DD8BA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Marco </a:t>
            </a:r>
            <a:r>
              <a:rPr lang="en-GB" dirty="0" err="1"/>
              <a:t>Balduini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4CB93-04BB-F448-933B-206811FF14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PhD in CS | </a:t>
            </a:r>
            <a:r>
              <a:rPr lang="en-GB" dirty="0" err="1"/>
              <a:t>Politecnico</a:t>
            </a:r>
            <a:r>
              <a:rPr lang="en-GB" dirty="0"/>
              <a:t> di Milano on stream reasoning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7F5C6-B5A8-5E4E-BEF1-722E4F0BAF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marco.balduini@quantiaconsulting.com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@balducci85 </a:t>
            </a: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www.quantiaconsulting.com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09ADA-15F8-2C4A-BD3F-D5AB329510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1A1CA9-D044-884B-875E-3056BA7AC7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Founder &amp; CEO at </a:t>
            </a:r>
            <a:r>
              <a:rPr lang="en-GB" b="1" dirty="0" err="1"/>
              <a:t>Quantia</a:t>
            </a:r>
            <a:r>
              <a:rPr lang="en-GB" b="1" dirty="0"/>
              <a:t> Consulting</a:t>
            </a:r>
          </a:p>
          <a:p>
            <a:r>
              <a:rPr lang="en-GB" dirty="0"/>
              <a:t>Expert in data processing, data integration and data science technologies</a:t>
            </a:r>
          </a:p>
          <a:p>
            <a:r>
              <a:rPr lang="en-GB" dirty="0"/>
              <a:t>~10 years experience in innovation and research projects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0F6E9C-F6F0-034D-9165-77B875F02BFA}"/>
              </a:ext>
            </a:extLst>
          </p:cNvPr>
          <p:cNvCxnSpPr>
            <a:cxnSpLocks/>
          </p:cNvCxnSpPr>
          <p:nvPr/>
        </p:nvCxnSpPr>
        <p:spPr>
          <a:xfrm>
            <a:off x="4557714" y="4202573"/>
            <a:ext cx="69294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145C7858-5488-C243-A2E7-7C1F7624FE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4357" r="24357"/>
          <a:stretch/>
        </p:blipFill>
        <p:spPr>
          <a:xfrm>
            <a:off x="557784" y="1862138"/>
            <a:ext cx="3371850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6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91D963-A044-0745-AF11-43B2A9C38EB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Taking Decisions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6CB09-27DF-1148-9E2E-081B4C1D84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In many organizations decisions are made by "questionable" methodologies such 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0682B-D8C1-2943-AA41-75CDC1C2A05D}"/>
              </a:ext>
            </a:extLst>
          </p:cNvPr>
          <p:cNvSpPr txBox="1"/>
          <p:nvPr/>
        </p:nvSpPr>
        <p:spPr>
          <a:xfrm>
            <a:off x="10439400" y="34834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ED57B-F0E9-8046-8796-0AA2B509928A}"/>
              </a:ext>
            </a:extLst>
          </p:cNvPr>
          <p:cNvSpPr txBox="1"/>
          <p:nvPr/>
        </p:nvSpPr>
        <p:spPr>
          <a:xfrm>
            <a:off x="9394371" y="50074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83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E9E40-8EFD-6D41-AB83-8B323FAF9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97" y="1398069"/>
            <a:ext cx="7772835" cy="4861323"/>
          </a:xfrm>
          <a:prstGeom prst="rect">
            <a:avLst/>
          </a:prstGeom>
        </p:spPr>
      </p:pic>
      <p:sp>
        <p:nvSpPr>
          <p:cNvPr id="10" name="Line Callout 2 9">
            <a:extLst>
              <a:ext uri="{FF2B5EF4-FFF2-40B4-BE49-F238E27FC236}">
                <a16:creationId xmlns:a16="http://schemas.microsoft.com/office/drawing/2014/main" id="{205BD3D2-7DBB-514B-AA69-65E6E629BC79}"/>
              </a:ext>
            </a:extLst>
          </p:cNvPr>
          <p:cNvSpPr/>
          <p:nvPr/>
        </p:nvSpPr>
        <p:spPr>
          <a:xfrm>
            <a:off x="8030531" y="1481321"/>
            <a:ext cx="3323268" cy="4778071"/>
          </a:xfrm>
          <a:prstGeom prst="borderCallout2">
            <a:avLst>
              <a:gd name="adj1" fmla="val 18750"/>
              <a:gd name="adj2" fmla="val -1960"/>
              <a:gd name="adj3" fmla="val 18750"/>
              <a:gd name="adj4" fmla="val -16667"/>
              <a:gd name="adj5" fmla="val 44941"/>
              <a:gd name="adj6" fmla="val -59825"/>
            </a:avLst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147F2-887B-D342-A1B0-3B63BF29C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Decisions: </a:t>
            </a:r>
            <a:r>
              <a:rPr lang="en-US" dirty="0" err="1"/>
              <a:t>HiPPO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93E4D0-A202-1347-9811-1B3E675F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531" y="1441216"/>
            <a:ext cx="3266684" cy="47780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FA24C-7F78-144C-8F23-3299BD91B823}"/>
              </a:ext>
            </a:extLst>
          </p:cNvPr>
          <p:cNvSpPr txBox="1"/>
          <p:nvPr/>
        </p:nvSpPr>
        <p:spPr>
          <a:xfrm rot="16200000">
            <a:off x="-1602013" y="3763441"/>
            <a:ext cx="4875031" cy="31079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GB" sz="1200" b="1" dirty="0"/>
              <a:t>Galileo before the Holy Office </a:t>
            </a:r>
            <a:r>
              <a:rPr lang="en-GB" sz="1200" dirty="0"/>
              <a:t>by Joseph-Nicolas Robert-Fleury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DD06F-E87C-754A-AC93-B66109AF2C50}"/>
              </a:ext>
            </a:extLst>
          </p:cNvPr>
          <p:cNvSpPr txBox="1"/>
          <p:nvPr/>
        </p:nvSpPr>
        <p:spPr>
          <a:xfrm rot="16200000">
            <a:off x="9040149" y="3666481"/>
            <a:ext cx="4875031" cy="31079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GB" sz="1333" b="1" dirty="0"/>
              <a:t>Geocentric model </a:t>
            </a:r>
            <a:r>
              <a:rPr lang="en-GB" sz="1333" dirty="0"/>
              <a:t>in a Luther Bible (1545)</a:t>
            </a:r>
            <a:endParaRPr lang="en-GB" sz="1333" b="1" dirty="0"/>
          </a:p>
        </p:txBody>
      </p:sp>
    </p:spTree>
    <p:extLst>
      <p:ext uri="{BB962C8B-B14F-4D97-AF65-F5344CB8AC3E}">
        <p14:creationId xmlns:p14="http://schemas.microsoft.com/office/powerpoint/2010/main" val="225015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Decisions: Flipism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352E-EE5C-2945-B068-2946BC5115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6218"/>
          <a:stretch/>
        </p:blipFill>
        <p:spPr>
          <a:xfrm rot="201417">
            <a:off x="4251365" y="1505172"/>
            <a:ext cx="3593460" cy="46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91D963-A044-0745-AF11-43B2A9C38EB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Taking Decisions (cont.)</a:t>
            </a:r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6CB09-27DF-1148-9E2E-081B4C1D84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In many organizations decisions are made by "questionable" methodologies such as</a:t>
            </a:r>
          </a:p>
          <a:p>
            <a:pPr lvl="1"/>
            <a:r>
              <a:rPr lang="en-US" b="1" noProof="0" dirty="0"/>
              <a:t>Hi</a:t>
            </a:r>
            <a:r>
              <a:rPr lang="en-US" noProof="0" dirty="0"/>
              <a:t>ghest </a:t>
            </a:r>
            <a:r>
              <a:rPr lang="en-US" b="1" noProof="0" dirty="0"/>
              <a:t>P</a:t>
            </a:r>
            <a:r>
              <a:rPr lang="en-US" noProof="0" dirty="0"/>
              <a:t>aid </a:t>
            </a:r>
            <a:r>
              <a:rPr lang="en-US" b="1" noProof="0" dirty="0"/>
              <a:t>P</a:t>
            </a:r>
            <a:r>
              <a:rPr lang="en-US" noProof="0" dirty="0"/>
              <a:t>erson </a:t>
            </a:r>
            <a:r>
              <a:rPr lang="en-US" b="1" noProof="0" dirty="0"/>
              <a:t>O</a:t>
            </a:r>
            <a:r>
              <a:rPr lang="en-US" noProof="0" dirty="0"/>
              <a:t>pinion (</a:t>
            </a:r>
            <a:r>
              <a:rPr lang="en-US" noProof="0" dirty="0" err="1"/>
              <a:t>HiPPO</a:t>
            </a:r>
            <a:r>
              <a:rPr lang="en-US" noProof="0" dirty="0"/>
              <a:t>)</a:t>
            </a:r>
          </a:p>
          <a:p>
            <a:pPr lvl="1"/>
            <a:r>
              <a:rPr lang="en-US" b="1" noProof="0" dirty="0"/>
              <a:t>Flipism</a:t>
            </a:r>
            <a:r>
              <a:rPr lang="en-US" noProof="0" dirty="0"/>
              <a:t> (all decisions are made by flipping a coin)</a:t>
            </a:r>
          </a:p>
          <a:p>
            <a:r>
              <a:rPr lang="en-US" noProof="0" dirty="0"/>
              <a:t>This could have been the </a:t>
            </a:r>
            <a:r>
              <a:rPr lang="en-US" b="1" noProof="0" dirty="0"/>
              <a:t>right</a:t>
            </a:r>
            <a:r>
              <a:rPr lang="en-US" noProof="0" dirty="0"/>
              <a:t> approach </a:t>
            </a:r>
            <a:r>
              <a:rPr lang="en-US" b="1" noProof="0" dirty="0"/>
              <a:t>in the '70s </a:t>
            </a:r>
            <a:r>
              <a:rPr lang="en-US" noProof="0" dirty="0"/>
              <a:t>…</a:t>
            </a:r>
          </a:p>
          <a:p>
            <a:pPr lvl="1"/>
            <a:r>
              <a:rPr lang="en-US" noProof="0" dirty="0"/>
              <a:t>See the "Theory of Bounded Rationality" by Herbert Simons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0682B-D8C1-2943-AA41-75CDC1C2A05D}"/>
              </a:ext>
            </a:extLst>
          </p:cNvPr>
          <p:cNvSpPr txBox="1"/>
          <p:nvPr/>
        </p:nvSpPr>
        <p:spPr>
          <a:xfrm>
            <a:off x="10439400" y="34834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ED57B-F0E9-8046-8796-0AA2B509928A}"/>
              </a:ext>
            </a:extLst>
          </p:cNvPr>
          <p:cNvSpPr txBox="1"/>
          <p:nvPr/>
        </p:nvSpPr>
        <p:spPr>
          <a:xfrm>
            <a:off x="9394371" y="50074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8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9AB22D-5908-EC4B-AFA2-CFAF4ECE138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Taking Decisions (cont.)</a:t>
            </a:r>
            <a:endParaRPr lang="en-US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613C5D-9849-D545-9414-790529579A5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92225" y="1658938"/>
            <a:ext cx="9607550" cy="4521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50F7BF-6EAB-4B42-9111-2B23B3D84597}"/>
              </a:ext>
            </a:extLst>
          </p:cNvPr>
          <p:cNvSpPr/>
          <p:nvPr/>
        </p:nvSpPr>
        <p:spPr>
          <a:xfrm rot="5400000">
            <a:off x="8744541" y="3753645"/>
            <a:ext cx="4351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[source </a:t>
            </a:r>
            <a:r>
              <a:rPr lang="en-GB" sz="1400" dirty="0">
                <a:hlinkClick r:id="rId3"/>
              </a:rPr>
              <a:t>http://www.azquotes.com/quote/139996</a:t>
            </a:r>
            <a:r>
              <a:rPr lang="en-GB" sz="1400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9729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A6A28D-B0E4-8D40-A35A-C14977A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Taking Decisions (cont.)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2F23CD-73D9-384F-8020-F405810E53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In many organizations decisions are made by the "questionable" methodologies such as</a:t>
            </a:r>
          </a:p>
          <a:p>
            <a:pPr lvl="1"/>
            <a:r>
              <a:rPr lang="en-US" b="1" noProof="0" dirty="0"/>
              <a:t>Hi</a:t>
            </a:r>
            <a:r>
              <a:rPr lang="en-US" noProof="0" dirty="0"/>
              <a:t>ghest </a:t>
            </a:r>
            <a:r>
              <a:rPr lang="en-US" b="1" noProof="0" dirty="0"/>
              <a:t>P</a:t>
            </a:r>
            <a:r>
              <a:rPr lang="en-US" noProof="0" dirty="0"/>
              <a:t>aid </a:t>
            </a:r>
            <a:r>
              <a:rPr lang="en-US" b="1" noProof="0" dirty="0"/>
              <a:t>P</a:t>
            </a:r>
            <a:r>
              <a:rPr lang="en-US" noProof="0" dirty="0"/>
              <a:t>erson </a:t>
            </a:r>
            <a:r>
              <a:rPr lang="en-US" b="1" noProof="0" dirty="0"/>
              <a:t>O</a:t>
            </a:r>
            <a:r>
              <a:rPr lang="en-US" noProof="0" dirty="0"/>
              <a:t>pinion (</a:t>
            </a:r>
            <a:r>
              <a:rPr lang="en-US" noProof="0" dirty="0" err="1"/>
              <a:t>HiPPO</a:t>
            </a:r>
            <a:r>
              <a:rPr lang="en-US" noProof="0" dirty="0"/>
              <a:t>)</a:t>
            </a:r>
          </a:p>
          <a:p>
            <a:pPr lvl="1"/>
            <a:r>
              <a:rPr lang="en-US" b="1" noProof="0" dirty="0"/>
              <a:t>Flipism</a:t>
            </a:r>
            <a:r>
              <a:rPr lang="en-US" noProof="0" dirty="0"/>
              <a:t> (all decisions are made by flipping a coin)</a:t>
            </a:r>
          </a:p>
          <a:p>
            <a:r>
              <a:rPr lang="en-US" noProof="0" dirty="0"/>
              <a:t>This could have been the right approach in the '70s …</a:t>
            </a:r>
          </a:p>
          <a:p>
            <a:pPr lvl="1"/>
            <a:r>
              <a:rPr lang="en-US" noProof="0" dirty="0"/>
              <a:t>See the "Theory of Bounded Rationality" by Herbert Simons</a:t>
            </a:r>
          </a:p>
          <a:p>
            <a:endParaRPr lang="en-US" noProof="0" dirty="0"/>
          </a:p>
          <a:p>
            <a:r>
              <a:rPr lang="en-US" noProof="0" dirty="0"/>
              <a:t>… but </a:t>
            </a:r>
            <a:r>
              <a:rPr lang="en-US" b="1" noProof="0" dirty="0"/>
              <a:t>in the Digital Era </a:t>
            </a:r>
            <a:r>
              <a:rPr lang="en-US" noProof="0" dirty="0"/>
              <a:t>one can dream of </a:t>
            </a:r>
            <a:br>
              <a:rPr lang="en-US" noProof="0" dirty="0"/>
            </a:br>
            <a:r>
              <a:rPr lang="en-US" b="1" noProof="0" dirty="0"/>
              <a:t>data-driven organization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965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t"/>
      <a:lstStyle>
        <a:defPPr algn="ctr">
          <a:defRPr dirty="0" err="1" smtClean="0">
            <a:solidFill>
              <a:srgbClr val="000000"/>
            </a:solidFill>
            <a:latin typeface="Helvetica Neue"/>
            <a:cs typeface="Courier New" panose="020703090202050204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45720" rIns="91440" bIns="45720" rtlCol="0">
        <a:spAutoFit/>
      </a:bodyPr>
      <a:lstStyle>
        <a:defPPr algn="l" defTabSz="914400" rtl="0" eaLnBrk="1" latinLnBrk="0" hangingPunct="1">
          <a:lnSpc>
            <a:spcPct val="100000"/>
          </a:lnSpc>
          <a:spcBef>
            <a:spcPts val="1000"/>
          </a:spcBef>
          <a:buClrTx/>
          <a:buSzPct val="100000"/>
          <a:tabLst/>
          <a:defRPr sz="2400" kern="1200" dirty="0" err="1" smtClean="0">
            <a:solidFill>
              <a:srgbClr val="2C2C38"/>
            </a:solidFill>
            <a:latin typeface="Rubik" pitchFamily="2" charset="-79"/>
            <a:ea typeface="Helvetica Neue" charset="0"/>
            <a:cs typeface="Rubik" pitchFamily="2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eaker Slides 1" id="{A18CD075-499E-6A42-B54F-2E09645037C7}" vid="{95D5B01B-A036-554D-B20A-B4CE2F5E12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611</Words>
  <Application>Microsoft Macintosh PowerPoint</Application>
  <PresentationFormat>Widescreen</PresentationFormat>
  <Paragraphs>126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.AppleSystemUIFont</vt:lpstr>
      <vt:lpstr>Arial</vt:lpstr>
      <vt:lpstr>Calibri</vt:lpstr>
      <vt:lpstr>Calibri Light</vt:lpstr>
      <vt:lpstr>Helvetica</vt:lpstr>
      <vt:lpstr>Helvetica Neue</vt:lpstr>
      <vt:lpstr>Helvetica Neue Light</vt:lpstr>
      <vt:lpstr>LucidaGrande</vt:lpstr>
      <vt:lpstr>Rubik</vt:lpstr>
      <vt:lpstr>Rubik Medium</vt:lpstr>
      <vt:lpstr>Wingdings</vt:lpstr>
      <vt:lpstr>Office Theme</vt:lpstr>
      <vt:lpstr>InfluxDays Template</vt:lpstr>
      <vt:lpstr>Data-driven Decision Making</vt:lpstr>
      <vt:lpstr>Emanuele Della Valle</vt:lpstr>
      <vt:lpstr>Marco Balduini</vt:lpstr>
      <vt:lpstr>Taking Decisions</vt:lpstr>
      <vt:lpstr>Taking Decisions: HiPPO </vt:lpstr>
      <vt:lpstr>Taking Decisions: Flipism</vt:lpstr>
      <vt:lpstr>Taking Decisions (cont.)</vt:lpstr>
      <vt:lpstr>Taking Decisions (cont.)</vt:lpstr>
      <vt:lpstr>Taking Decisions (cont.)</vt:lpstr>
      <vt:lpstr>Taking Decisions: data-driven organization</vt:lpstr>
      <vt:lpstr>Data-Driven Decisions</vt:lpstr>
      <vt:lpstr>Data-driven organizations </vt:lpstr>
      <vt:lpstr>It's a streaming world …</vt:lpstr>
      <vt:lpstr>… looking for historical analysis …</vt:lpstr>
      <vt:lpstr>… struggling with reactive answers</vt:lpstr>
      <vt:lpstr>Because there are two moments to extract value from data</vt:lpstr>
      <vt:lpstr>Because there are two moments to extract value from data</vt:lpstr>
      <vt:lpstr>Because there are two moments to extract value from data</vt:lpstr>
      <vt:lpstr>Data-driven decision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Decision Making</dc:title>
  <dc:creator>Chris Churilo</dc:creator>
  <cp:lastModifiedBy>Chris Churilo</cp:lastModifiedBy>
  <cp:revision>5</cp:revision>
  <dcterms:created xsi:type="dcterms:W3CDTF">2019-09-26T16:48:43Z</dcterms:created>
  <dcterms:modified xsi:type="dcterms:W3CDTF">2019-09-26T17:11:18Z</dcterms:modified>
</cp:coreProperties>
</file>